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Aileron" panose="020B0604020202020204" charset="0"/>
      <p:regular r:id="rId21"/>
    </p:embeddedFont>
    <p:embeddedFont>
      <p:font typeface="Atkinson Hyperlegible Bold" panose="020B0604020202020204" charset="0"/>
      <p:regular r:id="rId22"/>
    </p:embeddedFont>
    <p:embeddedFont>
      <p:font typeface="Cantata One" panose="020B0604020202020204" charset="0"/>
      <p:regular r:id="rId23"/>
    </p:embeddedFont>
    <p:embeddedFont>
      <p:font typeface="Kulachat Serif" panose="020B0604020202020204" charset="-34"/>
      <p:regular r:id="rId24"/>
    </p:embeddedFont>
    <p:embeddedFont>
      <p:font typeface="Kulachat Serif Bold" panose="020B0604020202020204" charset="-34"/>
      <p:regular r:id="rId25"/>
    </p:embeddedFont>
    <p:embeddedFont>
      <p:font typeface="Kulachat Serif Light" panose="020B0604020202020204" charset="-34"/>
      <p:regular r:id="rId26"/>
    </p:embeddedFont>
    <p:embeddedFont>
      <p:font typeface="Poppins" panose="00000500000000000000" pitchFamily="2" charset="0"/>
      <p:regular r:id="rId27"/>
    </p:embeddedFont>
    <p:embeddedFont>
      <p:font typeface="XB Tabriz Bold" panose="020B0604020202020204" charset="-78"/>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ura maher" userId="041b074e2a940bc5" providerId="LiveId" clId="{BA8BE6EB-4ED5-4DC3-9445-2C8D572F456D}"/>
    <pc:docChg chg="delSld">
      <pc:chgData name="noura maher" userId="041b074e2a940bc5" providerId="LiveId" clId="{BA8BE6EB-4ED5-4DC3-9445-2C8D572F456D}" dt="2026-01-29T22:44:28.917" v="0" actId="2696"/>
      <pc:docMkLst>
        <pc:docMk/>
      </pc:docMkLst>
      <pc:sldChg chg="del">
        <pc:chgData name="noura maher" userId="041b074e2a940bc5" providerId="LiveId" clId="{BA8BE6EB-4ED5-4DC3-9445-2C8D572F456D}" dt="2026-01-29T22:44:28.917" v="0" actId="2696"/>
        <pc:sldMkLst>
          <pc:docMk/>
          <pc:sldMk cId="0" sldId="25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6938962" y="0"/>
            <a:ext cx="4410075" cy="10287000"/>
          </a:xfrm>
          <a:custGeom>
            <a:avLst/>
            <a:gdLst/>
            <a:ahLst/>
            <a:cxnLst/>
            <a:rect l="l" t="t" r="r" b="b"/>
            <a:pathLst>
              <a:path w="4410075" h="10287000">
                <a:moveTo>
                  <a:pt x="0" y="0"/>
                </a:moveTo>
                <a:lnTo>
                  <a:pt x="4410076" y="0"/>
                </a:lnTo>
                <a:lnTo>
                  <a:pt x="4410076" y="10287000"/>
                </a:lnTo>
                <a:lnTo>
                  <a:pt x="0" y="10287000"/>
                </a:lnTo>
                <a:lnTo>
                  <a:pt x="0" y="0"/>
                </a:lnTo>
                <a:close/>
              </a:path>
            </a:pathLst>
          </a:custGeom>
          <a:blipFill>
            <a:blip r:embed="rId3"/>
            <a:stretch>
              <a:fillRect l="-30993" r="-43952"/>
            </a:stretch>
          </a:blipFill>
        </p:spPr>
        <p:txBody>
          <a:bodyPr/>
          <a:lstStyle/>
          <a:p>
            <a:endParaRPr lang="ar-EG"/>
          </a:p>
        </p:txBody>
      </p:sp>
      <p:sp>
        <p:nvSpPr>
          <p:cNvPr id="4" name="Freeform 4"/>
          <p:cNvSpPr/>
          <p:nvPr/>
        </p:nvSpPr>
        <p:spPr>
          <a:xfrm>
            <a:off x="15081865" y="180518"/>
            <a:ext cx="2727284" cy="1929553"/>
          </a:xfrm>
          <a:custGeom>
            <a:avLst/>
            <a:gdLst/>
            <a:ahLst/>
            <a:cxnLst/>
            <a:rect l="l" t="t" r="r" b="b"/>
            <a:pathLst>
              <a:path w="2727284" h="1929553">
                <a:moveTo>
                  <a:pt x="0" y="0"/>
                </a:moveTo>
                <a:lnTo>
                  <a:pt x="2727284" y="0"/>
                </a:lnTo>
                <a:lnTo>
                  <a:pt x="2727284" y="1929553"/>
                </a:lnTo>
                <a:lnTo>
                  <a:pt x="0" y="1929553"/>
                </a:lnTo>
                <a:lnTo>
                  <a:pt x="0" y="0"/>
                </a:lnTo>
                <a:close/>
              </a:path>
            </a:pathLst>
          </a:custGeom>
          <a:blipFill>
            <a:blip r:embed="rId4"/>
            <a:stretch>
              <a:fillRect/>
            </a:stretch>
          </a:blipFill>
        </p:spPr>
        <p:txBody>
          <a:bodyPr/>
          <a:lstStyle/>
          <a:p>
            <a:endParaRPr lang="ar-EG"/>
          </a:p>
        </p:txBody>
      </p:sp>
      <p:sp>
        <p:nvSpPr>
          <p:cNvPr id="5" name="Freeform 5"/>
          <p:cNvSpPr/>
          <p:nvPr/>
        </p:nvSpPr>
        <p:spPr>
          <a:xfrm>
            <a:off x="424330" y="180518"/>
            <a:ext cx="1922317" cy="1929553"/>
          </a:xfrm>
          <a:custGeom>
            <a:avLst/>
            <a:gdLst/>
            <a:ahLst/>
            <a:cxnLst/>
            <a:rect l="l" t="t" r="r" b="b"/>
            <a:pathLst>
              <a:path w="1922317" h="1929553">
                <a:moveTo>
                  <a:pt x="0" y="0"/>
                </a:moveTo>
                <a:lnTo>
                  <a:pt x="1922317" y="0"/>
                </a:lnTo>
                <a:lnTo>
                  <a:pt x="1922317" y="1929553"/>
                </a:lnTo>
                <a:lnTo>
                  <a:pt x="0" y="1929553"/>
                </a:lnTo>
                <a:lnTo>
                  <a:pt x="0" y="0"/>
                </a:lnTo>
                <a:close/>
              </a:path>
            </a:pathLst>
          </a:custGeom>
          <a:blipFill>
            <a:blip r:embed="rId5"/>
            <a:stretch>
              <a:fillRect/>
            </a:stretch>
          </a:blipFill>
        </p:spPr>
        <p:txBody>
          <a:bodyPr/>
          <a:lstStyle/>
          <a:p>
            <a:endParaRPr lang="ar-EG"/>
          </a:p>
        </p:txBody>
      </p:sp>
      <p:sp>
        <p:nvSpPr>
          <p:cNvPr id="6" name="TextBox 6"/>
          <p:cNvSpPr txBox="1"/>
          <p:nvPr/>
        </p:nvSpPr>
        <p:spPr>
          <a:xfrm>
            <a:off x="0" y="2700621"/>
            <a:ext cx="18288000" cy="2066925"/>
          </a:xfrm>
          <a:prstGeom prst="rect">
            <a:avLst/>
          </a:prstGeom>
        </p:spPr>
        <p:txBody>
          <a:bodyPr lIns="0" tIns="0" rIns="0" bIns="0" rtlCol="0" anchor="t">
            <a:spAutoFit/>
          </a:bodyPr>
          <a:lstStyle/>
          <a:p>
            <a:pPr algn="ctr" rtl="1">
              <a:lnSpc>
                <a:spcPts val="16800"/>
              </a:lnSpc>
            </a:pPr>
            <a:r>
              <a:rPr lang="en-US" sz="12000" b="1">
                <a:solidFill>
                  <a:srgbClr val="000000"/>
                </a:solidFill>
                <a:latin typeface="XB Tabriz Bold"/>
                <a:ea typeface="XB Tabriz Bold"/>
                <a:cs typeface="XB Tabriz Bold"/>
                <a:sym typeface="XB Tabriz Bold"/>
              </a:rPr>
              <a:t>SMART          WATCH</a:t>
            </a:r>
          </a:p>
        </p:txBody>
      </p:sp>
      <p:sp>
        <p:nvSpPr>
          <p:cNvPr id="7" name="TextBox 7"/>
          <p:cNvSpPr txBox="1"/>
          <p:nvPr/>
        </p:nvSpPr>
        <p:spPr>
          <a:xfrm>
            <a:off x="1574044" y="5476875"/>
            <a:ext cx="3798927" cy="1038225"/>
          </a:xfrm>
          <a:prstGeom prst="rect">
            <a:avLst/>
          </a:prstGeom>
        </p:spPr>
        <p:txBody>
          <a:bodyPr lIns="0" tIns="0" rIns="0" bIns="0" rtlCol="0" anchor="t">
            <a:spAutoFit/>
          </a:bodyPr>
          <a:lstStyle/>
          <a:p>
            <a:pPr algn="ctr">
              <a:lnSpc>
                <a:spcPts val="8400"/>
              </a:lnSpc>
            </a:pPr>
            <a:r>
              <a:rPr lang="en-US" sz="6000" spc="156">
                <a:solidFill>
                  <a:srgbClr val="202020"/>
                </a:solidFill>
                <a:latin typeface="Cantata One"/>
                <a:ea typeface="Cantata One"/>
                <a:cs typeface="Cantata One"/>
                <a:sym typeface="Cantata One"/>
              </a:rPr>
              <a:t>Lecturer:</a:t>
            </a:r>
          </a:p>
        </p:txBody>
      </p:sp>
      <p:sp>
        <p:nvSpPr>
          <p:cNvPr id="8" name="TextBox 8"/>
          <p:cNvSpPr txBox="1"/>
          <p:nvPr/>
        </p:nvSpPr>
        <p:spPr>
          <a:xfrm>
            <a:off x="896042" y="6604317"/>
            <a:ext cx="5154930" cy="1180465"/>
          </a:xfrm>
          <a:prstGeom prst="rect">
            <a:avLst/>
          </a:prstGeom>
        </p:spPr>
        <p:txBody>
          <a:bodyPr lIns="0" tIns="0" rIns="0" bIns="0" rtlCol="0" anchor="t">
            <a:spAutoFit/>
          </a:bodyPr>
          <a:lstStyle/>
          <a:p>
            <a:pPr algn="ctr">
              <a:lnSpc>
                <a:spcPts val="4759"/>
              </a:lnSpc>
            </a:pPr>
            <a:r>
              <a:rPr lang="en-US" sz="3399" spc="237">
                <a:solidFill>
                  <a:srgbClr val="FFFFFF"/>
                </a:solidFill>
                <a:latin typeface="Kulachat Serif Light"/>
                <a:ea typeface="Kulachat Serif Light"/>
                <a:cs typeface="Kulachat Serif Light"/>
                <a:sym typeface="Kulachat Serif Light"/>
              </a:rPr>
              <a:t>Dr. Haitham Farouk</a:t>
            </a:r>
          </a:p>
          <a:p>
            <a:pPr algn="ctr">
              <a:lnSpc>
                <a:spcPts val="4759"/>
              </a:lnSpc>
            </a:pPr>
            <a:r>
              <a:rPr lang="en-US" sz="3399" spc="237">
                <a:solidFill>
                  <a:srgbClr val="FFFFFF"/>
                </a:solidFill>
                <a:latin typeface="Kulachat Serif Light"/>
                <a:ea typeface="Kulachat Serif Light"/>
                <a:cs typeface="Kulachat Serif Light"/>
                <a:sym typeface="Kulachat Serif Light"/>
              </a:rPr>
              <a:t> Dr. Muhamed Abdulhadi </a:t>
            </a:r>
          </a:p>
        </p:txBody>
      </p:sp>
      <p:sp>
        <p:nvSpPr>
          <p:cNvPr id="9" name="TextBox 9"/>
          <p:cNvSpPr txBox="1"/>
          <p:nvPr/>
        </p:nvSpPr>
        <p:spPr>
          <a:xfrm>
            <a:off x="12493526" y="6330949"/>
            <a:ext cx="5794474" cy="641201"/>
          </a:xfrm>
          <a:prstGeom prst="rect">
            <a:avLst/>
          </a:prstGeom>
        </p:spPr>
        <p:txBody>
          <a:bodyPr wrap="square" lIns="0" tIns="0" rIns="0" bIns="0" rtlCol="0" anchor="t">
            <a:spAutoFit/>
          </a:bodyPr>
          <a:lstStyle/>
          <a:p>
            <a:pPr algn="ctr">
              <a:lnSpc>
                <a:spcPts val="5040"/>
              </a:lnSpc>
              <a:spcBef>
                <a:spcPct val="0"/>
              </a:spcBef>
            </a:pPr>
            <a:r>
              <a:rPr lang="en-US" sz="3600" spc="252" dirty="0">
                <a:solidFill>
                  <a:srgbClr val="FFFFFF"/>
                </a:solidFill>
                <a:latin typeface="Kulachat Serif Light"/>
                <a:ea typeface="Kulachat Serif Light"/>
                <a:cs typeface="Kulachat Serif Light"/>
                <a:sym typeface="Kulachat Serif Light"/>
              </a:rPr>
              <a:t>ENG. Nada Abdelhamid</a:t>
            </a:r>
          </a:p>
        </p:txBody>
      </p:sp>
      <p:sp>
        <p:nvSpPr>
          <p:cNvPr id="10" name="TextBox 10"/>
          <p:cNvSpPr txBox="1"/>
          <p:nvPr/>
        </p:nvSpPr>
        <p:spPr>
          <a:xfrm>
            <a:off x="12055471" y="5524500"/>
            <a:ext cx="1660529" cy="706668"/>
          </a:xfrm>
          <a:prstGeom prst="rect">
            <a:avLst/>
          </a:prstGeom>
        </p:spPr>
        <p:txBody>
          <a:bodyPr wrap="square" lIns="0" tIns="0" rIns="0" bIns="0" rtlCol="0" anchor="t">
            <a:spAutoFit/>
          </a:bodyPr>
          <a:lstStyle/>
          <a:p>
            <a:pPr algn="ctr">
              <a:lnSpc>
                <a:spcPts val="5880"/>
              </a:lnSpc>
            </a:pPr>
            <a:r>
              <a:rPr lang="en-US" sz="4200" spc="109" dirty="0">
                <a:solidFill>
                  <a:srgbClr val="202020"/>
                </a:solidFill>
                <a:latin typeface="Cantata One"/>
                <a:ea typeface="Cantata One"/>
                <a:cs typeface="Cantata One"/>
                <a:sym typeface="Cantata One"/>
              </a:rPr>
              <a:t>TA</a:t>
            </a:r>
          </a:p>
        </p:txBody>
      </p:sp>
      <p:sp>
        <p:nvSpPr>
          <p:cNvPr id="11" name="TextBox 11"/>
          <p:cNvSpPr txBox="1"/>
          <p:nvPr/>
        </p:nvSpPr>
        <p:spPr>
          <a:xfrm>
            <a:off x="11855088" y="6995796"/>
            <a:ext cx="2089511" cy="600229"/>
          </a:xfrm>
          <a:prstGeom prst="rect">
            <a:avLst/>
          </a:prstGeom>
        </p:spPr>
        <p:txBody>
          <a:bodyPr wrap="square" lIns="0" tIns="0" rIns="0" bIns="0" rtlCol="0" anchor="t">
            <a:spAutoFit/>
          </a:bodyPr>
          <a:lstStyle/>
          <a:p>
            <a:pPr algn="ctr">
              <a:lnSpc>
                <a:spcPts val="5040"/>
              </a:lnSpc>
            </a:pPr>
            <a:r>
              <a:rPr lang="en-US" sz="3600" spc="93" dirty="0">
                <a:solidFill>
                  <a:srgbClr val="202020"/>
                </a:solidFill>
                <a:latin typeface="Cantata One"/>
                <a:ea typeface="Cantata One"/>
                <a:cs typeface="Cantata One"/>
                <a:sym typeface="Cantata One"/>
              </a:rPr>
              <a:t>Code</a:t>
            </a:r>
          </a:p>
        </p:txBody>
      </p:sp>
      <p:sp>
        <p:nvSpPr>
          <p:cNvPr id="12" name="TextBox 12"/>
          <p:cNvSpPr txBox="1"/>
          <p:nvPr/>
        </p:nvSpPr>
        <p:spPr>
          <a:xfrm>
            <a:off x="13263454" y="7552689"/>
            <a:ext cx="2967146" cy="756617"/>
          </a:xfrm>
          <a:prstGeom prst="rect">
            <a:avLst/>
          </a:prstGeom>
        </p:spPr>
        <p:txBody>
          <a:bodyPr wrap="square" lIns="0" tIns="0" rIns="0" bIns="0" rtlCol="0" anchor="t">
            <a:spAutoFit/>
          </a:bodyPr>
          <a:lstStyle/>
          <a:p>
            <a:pPr algn="ctr">
              <a:lnSpc>
                <a:spcPts val="5880"/>
              </a:lnSpc>
              <a:spcBef>
                <a:spcPct val="0"/>
              </a:spcBef>
            </a:pPr>
            <a:r>
              <a:rPr lang="en-US" sz="4200" spc="294" dirty="0">
                <a:solidFill>
                  <a:srgbClr val="FFFFFF"/>
                </a:solidFill>
                <a:latin typeface="Kulachat Serif Light"/>
                <a:ea typeface="Kulachat Serif Light"/>
                <a:cs typeface="Kulachat Serif Light"/>
                <a:sym typeface="Kulachat Serif Light"/>
              </a:rPr>
              <a:t>CSC2104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grpSp>
        <p:nvGrpSpPr>
          <p:cNvPr id="5" name="Group 5"/>
          <p:cNvGrpSpPr/>
          <p:nvPr/>
        </p:nvGrpSpPr>
        <p:grpSpPr>
          <a:xfrm>
            <a:off x="571138" y="2190785"/>
            <a:ext cx="10632620" cy="3846968"/>
            <a:chOff x="0" y="0"/>
            <a:chExt cx="2800361" cy="1013193"/>
          </a:xfrm>
        </p:grpSpPr>
        <p:sp>
          <p:nvSpPr>
            <p:cNvPr id="6" name="Freeform 6"/>
            <p:cNvSpPr/>
            <p:nvPr/>
          </p:nvSpPr>
          <p:spPr>
            <a:xfrm>
              <a:off x="0" y="0"/>
              <a:ext cx="2800361" cy="1013193"/>
            </a:xfrm>
            <a:custGeom>
              <a:avLst/>
              <a:gdLst/>
              <a:ahLst/>
              <a:cxnLst/>
              <a:rect l="l" t="t" r="r" b="b"/>
              <a:pathLst>
                <a:path w="2800361" h="1013193">
                  <a:moveTo>
                    <a:pt x="37135" y="0"/>
                  </a:moveTo>
                  <a:lnTo>
                    <a:pt x="2763226" y="0"/>
                  </a:lnTo>
                  <a:cubicBezTo>
                    <a:pt x="2783735" y="0"/>
                    <a:pt x="2800361" y="16626"/>
                    <a:pt x="2800361" y="37135"/>
                  </a:cubicBezTo>
                  <a:lnTo>
                    <a:pt x="2800361" y="976059"/>
                  </a:lnTo>
                  <a:cubicBezTo>
                    <a:pt x="2800361" y="985907"/>
                    <a:pt x="2796448" y="995353"/>
                    <a:pt x="2789484" y="1002317"/>
                  </a:cubicBezTo>
                  <a:cubicBezTo>
                    <a:pt x="2782520" y="1009281"/>
                    <a:pt x="2773075" y="1013193"/>
                    <a:pt x="2763226" y="1013193"/>
                  </a:cubicBezTo>
                  <a:lnTo>
                    <a:pt x="37135" y="1013193"/>
                  </a:lnTo>
                  <a:cubicBezTo>
                    <a:pt x="16626" y="1013193"/>
                    <a:pt x="0" y="996568"/>
                    <a:pt x="0" y="976059"/>
                  </a:cubicBezTo>
                  <a:lnTo>
                    <a:pt x="0" y="37135"/>
                  </a:lnTo>
                  <a:cubicBezTo>
                    <a:pt x="0" y="27286"/>
                    <a:pt x="3912" y="17841"/>
                    <a:pt x="10876" y="10876"/>
                  </a:cubicBezTo>
                  <a:cubicBezTo>
                    <a:pt x="17841" y="3912"/>
                    <a:pt x="27286" y="0"/>
                    <a:pt x="37135"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7" name="TextBox 7"/>
            <p:cNvSpPr txBox="1"/>
            <p:nvPr/>
          </p:nvSpPr>
          <p:spPr>
            <a:xfrm>
              <a:off x="0" y="-38100"/>
              <a:ext cx="2800361" cy="105129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9887540" flipH="1">
            <a:off x="444886" y="4833450"/>
            <a:ext cx="2581450" cy="2488152"/>
          </a:xfrm>
          <a:custGeom>
            <a:avLst/>
            <a:gdLst/>
            <a:ahLst/>
            <a:cxnLst/>
            <a:rect l="l" t="t" r="r" b="b"/>
            <a:pathLst>
              <a:path w="2581450" h="2488152">
                <a:moveTo>
                  <a:pt x="2581450" y="0"/>
                </a:moveTo>
                <a:lnTo>
                  <a:pt x="0" y="0"/>
                </a:lnTo>
                <a:lnTo>
                  <a:pt x="0" y="2488152"/>
                </a:lnTo>
                <a:lnTo>
                  <a:pt x="2581450" y="2488152"/>
                </a:lnTo>
                <a:lnTo>
                  <a:pt x="2581450"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9" name="Freeform 9"/>
          <p:cNvSpPr/>
          <p:nvPr/>
        </p:nvSpPr>
        <p:spPr>
          <a:xfrm rot="-483263" flipH="1">
            <a:off x="11101752" y="2979071"/>
            <a:ext cx="3485139" cy="3359180"/>
          </a:xfrm>
          <a:custGeom>
            <a:avLst/>
            <a:gdLst/>
            <a:ahLst/>
            <a:cxnLst/>
            <a:rect l="l" t="t" r="r" b="b"/>
            <a:pathLst>
              <a:path w="3485139" h="3359180">
                <a:moveTo>
                  <a:pt x="3485138" y="0"/>
                </a:moveTo>
                <a:lnTo>
                  <a:pt x="0" y="0"/>
                </a:lnTo>
                <a:lnTo>
                  <a:pt x="0" y="3359180"/>
                </a:lnTo>
                <a:lnTo>
                  <a:pt x="3485138" y="3359180"/>
                </a:lnTo>
                <a:lnTo>
                  <a:pt x="3485138"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10" name="Freeform 10"/>
          <p:cNvSpPr/>
          <p:nvPr/>
        </p:nvSpPr>
        <p:spPr>
          <a:xfrm rot="454127">
            <a:off x="11251383" y="1081396"/>
            <a:ext cx="5690094" cy="5690094"/>
          </a:xfrm>
          <a:custGeom>
            <a:avLst/>
            <a:gdLst/>
            <a:ahLst/>
            <a:cxnLst/>
            <a:rect l="l" t="t" r="r" b="b"/>
            <a:pathLst>
              <a:path w="5690094" h="5690094">
                <a:moveTo>
                  <a:pt x="0" y="0"/>
                </a:moveTo>
                <a:lnTo>
                  <a:pt x="5690095" y="0"/>
                </a:lnTo>
                <a:lnTo>
                  <a:pt x="5690095" y="5690095"/>
                </a:lnTo>
                <a:lnTo>
                  <a:pt x="0" y="5690095"/>
                </a:lnTo>
                <a:lnTo>
                  <a:pt x="0" y="0"/>
                </a:lnTo>
                <a:close/>
              </a:path>
            </a:pathLst>
          </a:custGeom>
          <a:blipFill>
            <a:blip r:embed="rId7"/>
            <a:stretch>
              <a:fillRect/>
            </a:stretch>
          </a:blipFill>
        </p:spPr>
        <p:txBody>
          <a:bodyPr/>
          <a:lstStyle/>
          <a:p>
            <a:endParaRPr lang="ar-EG"/>
          </a:p>
        </p:txBody>
      </p:sp>
      <p:sp>
        <p:nvSpPr>
          <p:cNvPr id="11" name="Freeform 11"/>
          <p:cNvSpPr/>
          <p:nvPr/>
        </p:nvSpPr>
        <p:spPr>
          <a:xfrm>
            <a:off x="7939613" y="0"/>
            <a:ext cx="2408774" cy="1212693"/>
          </a:xfrm>
          <a:custGeom>
            <a:avLst/>
            <a:gdLst/>
            <a:ahLst/>
            <a:cxnLst/>
            <a:rect l="l" t="t" r="r" b="b"/>
            <a:pathLst>
              <a:path w="2408774" h="1212693">
                <a:moveTo>
                  <a:pt x="0" y="0"/>
                </a:moveTo>
                <a:lnTo>
                  <a:pt x="2408774" y="0"/>
                </a:lnTo>
                <a:lnTo>
                  <a:pt x="2408774" y="1212693"/>
                </a:lnTo>
                <a:lnTo>
                  <a:pt x="0" y="1212693"/>
                </a:lnTo>
                <a:lnTo>
                  <a:pt x="0" y="0"/>
                </a:lnTo>
                <a:close/>
              </a:path>
            </a:pathLst>
          </a:custGeom>
          <a:blipFill>
            <a:blip r:embed="rId8"/>
            <a:stretch>
              <a:fillRect/>
            </a:stretch>
          </a:blipFill>
        </p:spPr>
        <p:txBody>
          <a:bodyPr/>
          <a:lstStyle/>
          <a:p>
            <a:endParaRPr lang="ar-EG"/>
          </a:p>
        </p:txBody>
      </p:sp>
      <p:sp>
        <p:nvSpPr>
          <p:cNvPr id="12" name="TextBox 12"/>
          <p:cNvSpPr txBox="1"/>
          <p:nvPr/>
        </p:nvSpPr>
        <p:spPr>
          <a:xfrm>
            <a:off x="747532" y="2257165"/>
            <a:ext cx="10279833" cy="4010025"/>
          </a:xfrm>
          <a:prstGeom prst="rect">
            <a:avLst/>
          </a:prstGeom>
        </p:spPr>
        <p:txBody>
          <a:bodyPr lIns="0" tIns="0" rIns="0" bIns="0" rtlCol="0" anchor="t">
            <a:spAutoFit/>
          </a:bodyPr>
          <a:lstStyle/>
          <a:p>
            <a:pPr algn="l">
              <a:lnSpc>
                <a:spcPts val="4480"/>
              </a:lnSpc>
            </a:pPr>
            <a:r>
              <a:rPr lang="en-US" sz="3200" b="1" spc="224">
                <a:solidFill>
                  <a:srgbClr val="000000"/>
                </a:solidFill>
                <a:latin typeface="Kulachat Serif Bold"/>
                <a:ea typeface="Kulachat Serif Bold"/>
                <a:cs typeface="Kulachat Serif Bold"/>
                <a:sym typeface="Kulachat Serif Bold"/>
              </a:rPr>
              <a:t>3. MAX30102 Sensor Connections (I²C Protocol)</a:t>
            </a:r>
          </a:p>
          <a:p>
            <a:pPr algn="l">
              <a:lnSpc>
                <a:spcPts val="3919"/>
              </a:lnSpc>
            </a:pPr>
            <a:r>
              <a:rPr lang="en-US" sz="2799" b="1" spc="195">
                <a:solidFill>
                  <a:srgbClr val="000000"/>
                </a:solidFill>
                <a:latin typeface="Kulachat Serif Bold"/>
                <a:ea typeface="Kulachat Serif Bold"/>
                <a:cs typeface="Kulachat Serif Bold"/>
                <a:sym typeface="Kulachat Serif Bold"/>
              </a:rPr>
              <a:t>The I²C protocol is used to communicate with the heart rate and SpO2 sensor.</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max30102: I²C SDA (GPIO21)</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max30102: I²C SCL (GPIO22)</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max30102: Power (3.3V)</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max30102: Ground (GND)</a:t>
            </a:r>
          </a:p>
          <a:p>
            <a:pPr algn="l">
              <a:lnSpc>
                <a:spcPts val="3919"/>
              </a:lnSpc>
              <a:spcBef>
                <a:spcPct val="0"/>
              </a:spcBef>
            </a:pPr>
            <a:endParaRPr lang="en-US" sz="2799" b="1" spc="195">
              <a:solidFill>
                <a:srgbClr val="000000"/>
              </a:solidFill>
              <a:latin typeface="Kulachat Serif Bold"/>
              <a:ea typeface="Kulachat Serif Bold"/>
              <a:cs typeface="Kulachat Serif Bold"/>
              <a:sym typeface="Kulachat Serif Bold"/>
            </a:endParaRPr>
          </a:p>
        </p:txBody>
      </p:sp>
      <p:sp>
        <p:nvSpPr>
          <p:cNvPr id="13" name="TextBox 13"/>
          <p:cNvSpPr txBox="1"/>
          <p:nvPr/>
        </p:nvSpPr>
        <p:spPr>
          <a:xfrm>
            <a:off x="7939613" y="1155543"/>
            <a:ext cx="2511862" cy="537845"/>
          </a:xfrm>
          <a:prstGeom prst="rect">
            <a:avLst/>
          </a:prstGeom>
        </p:spPr>
        <p:txBody>
          <a:bodyPr lIns="0" tIns="0" rIns="0" bIns="0" rtlCol="0" anchor="t">
            <a:spAutoFit/>
          </a:bodyPr>
          <a:lstStyle/>
          <a:p>
            <a:pPr algn="ctr">
              <a:lnSpc>
                <a:spcPts val="4480"/>
              </a:lnSpc>
              <a:spcBef>
                <a:spcPct val="0"/>
              </a:spcBef>
            </a:pPr>
            <a:r>
              <a:rPr lang="en-US" sz="3200" b="1" spc="224">
                <a:solidFill>
                  <a:srgbClr val="000000"/>
                </a:solidFill>
                <a:latin typeface="Kulachat Serif Bold"/>
                <a:ea typeface="Kulachat Serif Bold"/>
                <a:cs typeface="Kulachat Serif Bold"/>
                <a:sym typeface="Kulachat Serif Bold"/>
              </a:rPr>
              <a:t>Connections</a:t>
            </a:r>
          </a:p>
        </p:txBody>
      </p:sp>
      <p:grpSp>
        <p:nvGrpSpPr>
          <p:cNvPr id="14" name="Group 14"/>
          <p:cNvGrpSpPr/>
          <p:nvPr/>
        </p:nvGrpSpPr>
        <p:grpSpPr>
          <a:xfrm>
            <a:off x="6414160" y="7368811"/>
            <a:ext cx="9099972" cy="2440718"/>
            <a:chOff x="0" y="0"/>
            <a:chExt cx="2396700" cy="642823"/>
          </a:xfrm>
        </p:grpSpPr>
        <p:sp>
          <p:nvSpPr>
            <p:cNvPr id="15" name="Freeform 15"/>
            <p:cNvSpPr/>
            <p:nvPr/>
          </p:nvSpPr>
          <p:spPr>
            <a:xfrm>
              <a:off x="0" y="0"/>
              <a:ext cx="2396700" cy="642823"/>
            </a:xfrm>
            <a:custGeom>
              <a:avLst/>
              <a:gdLst/>
              <a:ahLst/>
              <a:cxnLst/>
              <a:rect l="l" t="t" r="r" b="b"/>
              <a:pathLst>
                <a:path w="2396700" h="642823">
                  <a:moveTo>
                    <a:pt x="43389" y="0"/>
                  </a:moveTo>
                  <a:lnTo>
                    <a:pt x="2353312" y="0"/>
                  </a:lnTo>
                  <a:cubicBezTo>
                    <a:pt x="2377274" y="0"/>
                    <a:pt x="2396700" y="19426"/>
                    <a:pt x="2396700" y="43389"/>
                  </a:cubicBezTo>
                  <a:lnTo>
                    <a:pt x="2396700" y="599434"/>
                  </a:lnTo>
                  <a:cubicBezTo>
                    <a:pt x="2396700" y="623397"/>
                    <a:pt x="2377274" y="642823"/>
                    <a:pt x="2353312" y="642823"/>
                  </a:cubicBezTo>
                  <a:lnTo>
                    <a:pt x="43389" y="642823"/>
                  </a:lnTo>
                  <a:cubicBezTo>
                    <a:pt x="19426" y="642823"/>
                    <a:pt x="0" y="623397"/>
                    <a:pt x="0" y="599434"/>
                  </a:cubicBezTo>
                  <a:lnTo>
                    <a:pt x="0" y="43389"/>
                  </a:lnTo>
                  <a:cubicBezTo>
                    <a:pt x="0" y="19426"/>
                    <a:pt x="19426" y="0"/>
                    <a:pt x="43389"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16" name="TextBox 16"/>
            <p:cNvSpPr txBox="1"/>
            <p:nvPr/>
          </p:nvSpPr>
          <p:spPr>
            <a:xfrm>
              <a:off x="0" y="-38100"/>
              <a:ext cx="2396700" cy="68092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rot="-10675335" flipH="1">
            <a:off x="3414282" y="6593284"/>
            <a:ext cx="3464804" cy="3339580"/>
          </a:xfrm>
          <a:custGeom>
            <a:avLst/>
            <a:gdLst/>
            <a:ahLst/>
            <a:cxnLst/>
            <a:rect l="l" t="t" r="r" b="b"/>
            <a:pathLst>
              <a:path w="3464804" h="3339580">
                <a:moveTo>
                  <a:pt x="3464804" y="0"/>
                </a:moveTo>
                <a:lnTo>
                  <a:pt x="0" y="0"/>
                </a:lnTo>
                <a:lnTo>
                  <a:pt x="0" y="3339580"/>
                </a:lnTo>
                <a:lnTo>
                  <a:pt x="3464804" y="3339580"/>
                </a:lnTo>
                <a:lnTo>
                  <a:pt x="3464804"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18" name="TextBox 18"/>
          <p:cNvSpPr txBox="1"/>
          <p:nvPr/>
        </p:nvSpPr>
        <p:spPr>
          <a:xfrm>
            <a:off x="6762355" y="7483554"/>
            <a:ext cx="8583986" cy="2524125"/>
          </a:xfrm>
          <a:prstGeom prst="rect">
            <a:avLst/>
          </a:prstGeom>
        </p:spPr>
        <p:txBody>
          <a:bodyPr lIns="0" tIns="0" rIns="0" bIns="0" rtlCol="0" anchor="t">
            <a:spAutoFit/>
          </a:bodyPr>
          <a:lstStyle/>
          <a:p>
            <a:pPr algn="l">
              <a:lnSpc>
                <a:spcPts val="4480"/>
              </a:lnSpc>
            </a:pPr>
            <a:r>
              <a:rPr lang="en-US" sz="3200" b="1" spc="224">
                <a:solidFill>
                  <a:srgbClr val="000000"/>
                </a:solidFill>
                <a:latin typeface="Kulachat Serif Bold"/>
                <a:ea typeface="Kulachat Serif Bold"/>
                <a:cs typeface="Kulachat Serif Bold"/>
                <a:sym typeface="Kulachat Serif Bold"/>
              </a:rPr>
              <a:t>MAX30102 Sensor</a:t>
            </a:r>
          </a:p>
          <a:p>
            <a:pPr algn="l">
              <a:lnSpc>
                <a:spcPts val="3919"/>
              </a:lnSpc>
            </a:pPr>
            <a:r>
              <a:rPr lang="en-US" sz="2799" b="1" spc="195">
                <a:solidFill>
                  <a:srgbClr val="000000"/>
                </a:solidFill>
                <a:latin typeface="Kulachat Serif Bold"/>
                <a:ea typeface="Kulachat Serif Bold"/>
                <a:cs typeface="Kulachat Serif Bold"/>
                <a:sym typeface="Kulachat Serif Bold"/>
              </a:rPr>
              <a:t>Optical heart-rate &amp; SpO₂ sensor. I²C device; needs good skin contact and signal processing. Pins: VCC (3.3V), GND, SDA, SCL, INT.</a:t>
            </a:r>
          </a:p>
          <a:p>
            <a:pPr algn="l">
              <a:lnSpc>
                <a:spcPts val="3919"/>
              </a:lnSpc>
            </a:pPr>
            <a:endParaRPr lang="en-US" sz="2799" b="1" spc="195">
              <a:solidFill>
                <a:srgbClr val="000000"/>
              </a:solidFill>
              <a:latin typeface="Kulachat Serif Bold"/>
              <a:ea typeface="Kulachat Serif Bold"/>
              <a:cs typeface="Kulachat Serif Bold"/>
              <a:sym typeface="Kulachat Serif Bold"/>
            </a:endParaRPr>
          </a:p>
        </p:txBody>
      </p:sp>
      <p:sp>
        <p:nvSpPr>
          <p:cNvPr id="19" name="Freeform 19"/>
          <p:cNvSpPr/>
          <p:nvPr/>
        </p:nvSpPr>
        <p:spPr>
          <a:xfrm rot="-1226606">
            <a:off x="554090" y="4513541"/>
            <a:ext cx="5506782" cy="5506782"/>
          </a:xfrm>
          <a:custGeom>
            <a:avLst/>
            <a:gdLst/>
            <a:ahLst/>
            <a:cxnLst/>
            <a:rect l="l" t="t" r="r" b="b"/>
            <a:pathLst>
              <a:path w="5506782" h="5506782">
                <a:moveTo>
                  <a:pt x="0" y="0"/>
                </a:moveTo>
                <a:lnTo>
                  <a:pt x="5506781" y="0"/>
                </a:lnTo>
                <a:lnTo>
                  <a:pt x="5506781" y="5506782"/>
                </a:lnTo>
                <a:lnTo>
                  <a:pt x="0" y="5506782"/>
                </a:lnTo>
                <a:lnTo>
                  <a:pt x="0" y="0"/>
                </a:lnTo>
                <a:close/>
              </a:path>
            </a:pathLst>
          </a:custGeom>
          <a:blipFill>
            <a:blip r:embed="rId9"/>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AutoShape 5"/>
          <p:cNvSpPr/>
          <p:nvPr/>
        </p:nvSpPr>
        <p:spPr>
          <a:xfrm>
            <a:off x="4519841" y="257329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6" name="AutoShape 6"/>
          <p:cNvSpPr/>
          <p:nvPr/>
        </p:nvSpPr>
        <p:spPr>
          <a:xfrm>
            <a:off x="4519841" y="3728291"/>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7" name="AutoShape 7"/>
          <p:cNvSpPr/>
          <p:nvPr/>
        </p:nvSpPr>
        <p:spPr>
          <a:xfrm>
            <a:off x="4519841" y="4883288"/>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8" name="AutoShape 8"/>
          <p:cNvSpPr/>
          <p:nvPr/>
        </p:nvSpPr>
        <p:spPr>
          <a:xfrm>
            <a:off x="4519841" y="603828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9" name="AutoShape 9"/>
          <p:cNvSpPr/>
          <p:nvPr/>
        </p:nvSpPr>
        <p:spPr>
          <a:xfrm flipV="1">
            <a:off x="4519841" y="7193282"/>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10" name="TextBox 10"/>
          <p:cNvSpPr txBox="1"/>
          <p:nvPr/>
        </p:nvSpPr>
        <p:spPr>
          <a:xfrm>
            <a:off x="4519841" y="1481446"/>
            <a:ext cx="8994515" cy="1038225"/>
          </a:xfrm>
          <a:prstGeom prst="rect">
            <a:avLst/>
          </a:prstGeom>
        </p:spPr>
        <p:txBody>
          <a:bodyPr lIns="0" tIns="0" rIns="0" bIns="0" rtlCol="0" anchor="t">
            <a:spAutoFit/>
          </a:bodyPr>
          <a:lstStyle/>
          <a:p>
            <a:pPr algn="l">
              <a:lnSpc>
                <a:spcPts val="8279"/>
              </a:lnSpc>
            </a:pPr>
            <a:r>
              <a:rPr lang="en-US" sz="6899" b="1" spc="-275">
                <a:solidFill>
                  <a:srgbClr val="000000"/>
                </a:solidFill>
                <a:latin typeface="Kulachat Serif Bold"/>
                <a:ea typeface="Kulachat Serif Bold"/>
                <a:cs typeface="Kulachat Serif Bold"/>
                <a:sym typeface="Kulachat Serif Bold"/>
              </a:rPr>
              <a:t>Table of Contents</a:t>
            </a:r>
          </a:p>
        </p:txBody>
      </p:sp>
      <p:sp>
        <p:nvSpPr>
          <p:cNvPr id="11" name="TextBox 11"/>
          <p:cNvSpPr txBox="1"/>
          <p:nvPr/>
        </p:nvSpPr>
        <p:spPr>
          <a:xfrm>
            <a:off x="12458017" y="2857540"/>
            <a:ext cx="2112680" cy="757957"/>
          </a:xfrm>
          <a:prstGeom prst="rect">
            <a:avLst/>
          </a:prstGeom>
        </p:spPr>
        <p:txBody>
          <a:bodyPr lIns="0" tIns="0" rIns="0" bIns="0" rtlCol="0" anchor="t">
            <a:spAutoFit/>
          </a:bodyPr>
          <a:lstStyle/>
          <a:p>
            <a:pPr algn="ctr">
              <a:lnSpc>
                <a:spcPts val="5529"/>
              </a:lnSpc>
            </a:pPr>
            <a:r>
              <a:rPr lang="en-US" sz="6143" b="1" spc="-245">
                <a:solidFill>
                  <a:srgbClr val="FFFFFF"/>
                </a:solidFill>
                <a:latin typeface="Atkinson Hyperlegible Bold"/>
                <a:ea typeface="Atkinson Hyperlegible Bold"/>
                <a:cs typeface="Atkinson Hyperlegible Bold"/>
                <a:sym typeface="Atkinson Hyperlegible Bold"/>
              </a:rPr>
              <a:t>1</a:t>
            </a:r>
          </a:p>
        </p:txBody>
      </p:sp>
      <p:sp>
        <p:nvSpPr>
          <p:cNvPr id="12" name="TextBox 12"/>
          <p:cNvSpPr txBox="1"/>
          <p:nvPr/>
        </p:nvSpPr>
        <p:spPr>
          <a:xfrm>
            <a:off x="4600209" y="2804115"/>
            <a:ext cx="3557144"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Idea</a:t>
            </a:r>
          </a:p>
        </p:txBody>
      </p:sp>
      <p:sp>
        <p:nvSpPr>
          <p:cNvPr id="13" name="TextBox 13"/>
          <p:cNvSpPr txBox="1"/>
          <p:nvPr/>
        </p:nvSpPr>
        <p:spPr>
          <a:xfrm>
            <a:off x="12458017" y="4012202"/>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2</a:t>
            </a:r>
          </a:p>
        </p:txBody>
      </p:sp>
      <p:sp>
        <p:nvSpPr>
          <p:cNvPr id="14" name="TextBox 14"/>
          <p:cNvSpPr txBox="1"/>
          <p:nvPr/>
        </p:nvSpPr>
        <p:spPr>
          <a:xfrm>
            <a:off x="12458017" y="5167198"/>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3</a:t>
            </a:r>
          </a:p>
        </p:txBody>
      </p:sp>
      <p:sp>
        <p:nvSpPr>
          <p:cNvPr id="15" name="TextBox 15"/>
          <p:cNvSpPr txBox="1"/>
          <p:nvPr/>
        </p:nvSpPr>
        <p:spPr>
          <a:xfrm>
            <a:off x="12458017" y="6322195"/>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4</a:t>
            </a:r>
          </a:p>
        </p:txBody>
      </p:sp>
      <p:sp>
        <p:nvSpPr>
          <p:cNvPr id="16" name="TextBox 16"/>
          <p:cNvSpPr txBox="1"/>
          <p:nvPr/>
        </p:nvSpPr>
        <p:spPr>
          <a:xfrm>
            <a:off x="12458017" y="7407360"/>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5</a:t>
            </a:r>
          </a:p>
        </p:txBody>
      </p:sp>
      <p:sp>
        <p:nvSpPr>
          <p:cNvPr id="17" name="TextBox 17"/>
          <p:cNvSpPr txBox="1"/>
          <p:nvPr/>
        </p:nvSpPr>
        <p:spPr>
          <a:xfrm>
            <a:off x="4600209" y="3961654"/>
            <a:ext cx="5233871"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Components</a:t>
            </a:r>
          </a:p>
        </p:txBody>
      </p:sp>
      <p:sp>
        <p:nvSpPr>
          <p:cNvPr id="18" name="TextBox 18"/>
          <p:cNvSpPr txBox="1"/>
          <p:nvPr/>
        </p:nvSpPr>
        <p:spPr>
          <a:xfrm>
            <a:off x="4579075" y="5119192"/>
            <a:ext cx="402870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Connections</a:t>
            </a:r>
          </a:p>
        </p:txBody>
      </p:sp>
      <p:sp>
        <p:nvSpPr>
          <p:cNvPr id="19" name="TextBox 19"/>
          <p:cNvSpPr txBox="1"/>
          <p:nvPr/>
        </p:nvSpPr>
        <p:spPr>
          <a:xfrm>
            <a:off x="4519841" y="6266216"/>
            <a:ext cx="1653361" cy="695960"/>
          </a:xfrm>
          <a:prstGeom prst="rect">
            <a:avLst/>
          </a:prstGeom>
        </p:spPr>
        <p:txBody>
          <a:bodyPr lIns="0" tIns="0" rIns="0" bIns="0" rtlCol="0" anchor="t">
            <a:spAutoFit/>
          </a:bodyPr>
          <a:lstStyle/>
          <a:p>
            <a:pPr algn="l">
              <a:lnSpc>
                <a:spcPts val="5739"/>
              </a:lnSpc>
              <a:spcBef>
                <a:spcPct val="0"/>
              </a:spcBef>
            </a:pPr>
            <a:r>
              <a:rPr lang="en-US" sz="4099" b="1" spc="286">
                <a:solidFill>
                  <a:srgbClr val="FFFFFF"/>
                </a:solidFill>
                <a:latin typeface="Kulachat Serif Bold"/>
                <a:ea typeface="Kulachat Serif Bold"/>
                <a:cs typeface="Kulachat Serif Bold"/>
                <a:sym typeface="Kulachat Serif Bold"/>
              </a:rPr>
              <a:t>Code</a:t>
            </a:r>
          </a:p>
        </p:txBody>
      </p:sp>
      <p:sp>
        <p:nvSpPr>
          <p:cNvPr id="20" name="TextBox 20"/>
          <p:cNvSpPr txBox="1"/>
          <p:nvPr/>
        </p:nvSpPr>
        <p:spPr>
          <a:xfrm>
            <a:off x="4494005" y="7423488"/>
            <a:ext cx="411377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Future Work</a:t>
            </a:r>
          </a:p>
        </p:txBody>
      </p:sp>
      <p:sp>
        <p:nvSpPr>
          <p:cNvPr id="21" name="Freeform 21"/>
          <p:cNvSpPr/>
          <p:nvPr/>
        </p:nvSpPr>
        <p:spPr>
          <a:xfrm rot="-8268606" flipV="1">
            <a:off x="-2661762" y="1830596"/>
            <a:ext cx="6671275" cy="7837034"/>
          </a:xfrm>
          <a:custGeom>
            <a:avLst/>
            <a:gdLst/>
            <a:ahLst/>
            <a:cxnLst/>
            <a:rect l="l" t="t" r="r" b="b"/>
            <a:pathLst>
              <a:path w="6671275" h="7837034">
                <a:moveTo>
                  <a:pt x="0" y="7837034"/>
                </a:moveTo>
                <a:lnTo>
                  <a:pt x="6671275" y="7837034"/>
                </a:lnTo>
                <a:lnTo>
                  <a:pt x="6671275" y="0"/>
                </a:lnTo>
                <a:lnTo>
                  <a:pt x="0" y="0"/>
                </a:lnTo>
                <a:lnTo>
                  <a:pt x="0" y="7837034"/>
                </a:lnTo>
                <a:close/>
              </a:path>
            </a:pathLst>
          </a:custGeom>
          <a:blipFill>
            <a:blip r:embed="rId5"/>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a:off x="7674468" y="386330"/>
            <a:ext cx="705197" cy="642370"/>
          </a:xfrm>
          <a:custGeom>
            <a:avLst/>
            <a:gdLst/>
            <a:ahLst/>
            <a:cxnLst/>
            <a:rect l="l" t="t" r="r" b="b"/>
            <a:pathLst>
              <a:path w="705197" h="642370">
                <a:moveTo>
                  <a:pt x="0" y="0"/>
                </a:moveTo>
                <a:lnTo>
                  <a:pt x="705197" y="0"/>
                </a:lnTo>
                <a:lnTo>
                  <a:pt x="705197" y="642370"/>
                </a:lnTo>
                <a:lnTo>
                  <a:pt x="0" y="642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TextBox 6"/>
          <p:cNvSpPr txBox="1"/>
          <p:nvPr/>
        </p:nvSpPr>
        <p:spPr>
          <a:xfrm>
            <a:off x="8379665" y="321435"/>
            <a:ext cx="1528671" cy="695960"/>
          </a:xfrm>
          <a:prstGeom prst="rect">
            <a:avLst/>
          </a:prstGeom>
        </p:spPr>
        <p:txBody>
          <a:bodyPr lIns="0" tIns="0" rIns="0" bIns="0" rtlCol="0" anchor="t">
            <a:spAutoFit/>
          </a:bodyPr>
          <a:lstStyle/>
          <a:p>
            <a:pPr algn="ctr">
              <a:lnSpc>
                <a:spcPts val="5739"/>
              </a:lnSpc>
              <a:spcBef>
                <a:spcPct val="0"/>
              </a:spcBef>
            </a:pPr>
            <a:r>
              <a:rPr lang="en-US" sz="4099" b="1" spc="286">
                <a:solidFill>
                  <a:srgbClr val="000000"/>
                </a:solidFill>
                <a:latin typeface="Kulachat Serif Bold"/>
                <a:ea typeface="Kulachat Serif Bold"/>
                <a:cs typeface="Kulachat Serif Bold"/>
                <a:sym typeface="Kulachat Serif Bold"/>
              </a:rPr>
              <a:t>Code</a:t>
            </a:r>
          </a:p>
        </p:txBody>
      </p:sp>
      <p:grpSp>
        <p:nvGrpSpPr>
          <p:cNvPr id="7" name="Group 7"/>
          <p:cNvGrpSpPr/>
          <p:nvPr/>
        </p:nvGrpSpPr>
        <p:grpSpPr>
          <a:xfrm>
            <a:off x="1429988" y="2412879"/>
            <a:ext cx="15633906" cy="7649157"/>
            <a:chOff x="0" y="0"/>
            <a:chExt cx="4117572" cy="2014593"/>
          </a:xfrm>
        </p:grpSpPr>
        <p:sp>
          <p:nvSpPr>
            <p:cNvPr id="8" name="Freeform 8"/>
            <p:cNvSpPr/>
            <p:nvPr/>
          </p:nvSpPr>
          <p:spPr>
            <a:xfrm>
              <a:off x="0" y="0"/>
              <a:ext cx="4117572" cy="2014593"/>
            </a:xfrm>
            <a:custGeom>
              <a:avLst/>
              <a:gdLst/>
              <a:ahLst/>
              <a:cxnLst/>
              <a:rect l="l" t="t" r="r" b="b"/>
              <a:pathLst>
                <a:path w="4117572" h="2014593">
                  <a:moveTo>
                    <a:pt x="25255" y="0"/>
                  </a:moveTo>
                  <a:lnTo>
                    <a:pt x="4092317" y="0"/>
                  </a:lnTo>
                  <a:cubicBezTo>
                    <a:pt x="4099015" y="0"/>
                    <a:pt x="4105439" y="2661"/>
                    <a:pt x="4110175" y="7397"/>
                  </a:cubicBezTo>
                  <a:cubicBezTo>
                    <a:pt x="4114911" y="12133"/>
                    <a:pt x="4117572" y="18557"/>
                    <a:pt x="4117572" y="25255"/>
                  </a:cubicBezTo>
                  <a:lnTo>
                    <a:pt x="4117572" y="1989338"/>
                  </a:lnTo>
                  <a:cubicBezTo>
                    <a:pt x="4117572" y="2003286"/>
                    <a:pt x="4106265" y="2014593"/>
                    <a:pt x="4092317" y="2014593"/>
                  </a:cubicBezTo>
                  <a:lnTo>
                    <a:pt x="25255" y="2014593"/>
                  </a:lnTo>
                  <a:cubicBezTo>
                    <a:pt x="18557" y="2014593"/>
                    <a:pt x="12133" y="2011932"/>
                    <a:pt x="7397" y="2007196"/>
                  </a:cubicBezTo>
                  <a:cubicBezTo>
                    <a:pt x="2661" y="2002460"/>
                    <a:pt x="0" y="1996036"/>
                    <a:pt x="0" y="1989338"/>
                  </a:cubicBezTo>
                  <a:lnTo>
                    <a:pt x="0" y="25255"/>
                  </a:lnTo>
                  <a:cubicBezTo>
                    <a:pt x="0" y="11307"/>
                    <a:pt x="11307" y="0"/>
                    <a:pt x="25255"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9" name="TextBox 9"/>
            <p:cNvSpPr txBox="1"/>
            <p:nvPr/>
          </p:nvSpPr>
          <p:spPr>
            <a:xfrm>
              <a:off x="0" y="-38100"/>
              <a:ext cx="4117572" cy="205269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429988" y="1532872"/>
            <a:ext cx="5502950" cy="629920"/>
          </a:xfrm>
          <a:prstGeom prst="rect">
            <a:avLst/>
          </a:prstGeom>
        </p:spPr>
        <p:txBody>
          <a:bodyPr lIns="0" tIns="0" rIns="0" bIns="0" rtlCol="0" anchor="t">
            <a:spAutoFit/>
          </a:bodyPr>
          <a:lstStyle/>
          <a:p>
            <a:pPr algn="ctr">
              <a:lnSpc>
                <a:spcPts val="5179"/>
              </a:lnSpc>
              <a:spcBef>
                <a:spcPct val="0"/>
              </a:spcBef>
            </a:pPr>
            <a:r>
              <a:rPr lang="en-US" sz="3699" b="1" spc="258">
                <a:solidFill>
                  <a:srgbClr val="000000"/>
                </a:solidFill>
                <a:latin typeface="Kulachat Serif Bold"/>
                <a:ea typeface="Kulachat Serif Bold"/>
                <a:cs typeface="Kulachat Serif Bold"/>
                <a:sym typeface="Kulachat Serif Bold"/>
              </a:rPr>
              <a:t>Code General Overview</a:t>
            </a:r>
          </a:p>
        </p:txBody>
      </p:sp>
      <p:sp>
        <p:nvSpPr>
          <p:cNvPr id="11" name="TextBox 11"/>
          <p:cNvSpPr txBox="1"/>
          <p:nvPr/>
        </p:nvSpPr>
        <p:spPr>
          <a:xfrm>
            <a:off x="1663172" y="2563317"/>
            <a:ext cx="15066444" cy="7281545"/>
          </a:xfrm>
          <a:prstGeom prst="rect">
            <a:avLst/>
          </a:prstGeom>
        </p:spPr>
        <p:txBody>
          <a:bodyPr lIns="0" tIns="0" rIns="0" bIns="0" rtlCol="0" anchor="t">
            <a:spAutoFit/>
          </a:bodyPr>
          <a:lstStyle/>
          <a:p>
            <a:pPr algn="l">
              <a:lnSpc>
                <a:spcPts val="4480"/>
              </a:lnSpc>
              <a:spcBef>
                <a:spcPct val="0"/>
              </a:spcBef>
            </a:pPr>
            <a:r>
              <a:rPr lang="en-US" sz="3200" b="1" spc="224">
                <a:solidFill>
                  <a:srgbClr val="000000"/>
                </a:solidFill>
                <a:latin typeface="Kulachat Serif Bold"/>
                <a:ea typeface="Kulachat Serif Bold"/>
                <a:cs typeface="Kulachat Serif Bold"/>
                <a:sym typeface="Kulachat Serif Bold"/>
              </a:rPr>
              <a:t>"This code functions as a mini-operating system for a smart watch powered by the ESP32 microcontroller. The core philosophy of the code is built on Concurrent Data Processing, where the system simultaneously acquires and analyzes data from motion sensors (MPU6050) and biometric sensors (MAX30102).</a:t>
            </a:r>
          </a:p>
          <a:p>
            <a:pPr algn="l">
              <a:lnSpc>
                <a:spcPts val="4480"/>
              </a:lnSpc>
              <a:spcBef>
                <a:spcPct val="0"/>
              </a:spcBef>
            </a:pPr>
            <a:r>
              <a:rPr lang="en-US" sz="3200" b="1" spc="224">
                <a:solidFill>
                  <a:srgbClr val="000000"/>
                </a:solidFill>
                <a:latin typeface="Kulachat Serif Bold"/>
                <a:ea typeface="Kulachat Serif Bold"/>
                <a:cs typeface="Kulachat Serif Bold"/>
                <a:sym typeface="Kulachat Serif Bold"/>
              </a:rPr>
              <a:t>Beyond just displaying raw data, the code features a robust Signal Processing Engine that filters out noise and extracts accurate results using algorithms like 'Moving Averages.' It also utilizes a State Machine logic to manage seamless navigation between UI screens, integrated with an internal software RTC to maintain precise timekeeping without external modules. In short, the code focuses on three pillars: Measurement Accuracy, System Responsiveness, and User Interface Simplicity."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a:off x="7674468" y="386330"/>
            <a:ext cx="705197" cy="642370"/>
          </a:xfrm>
          <a:custGeom>
            <a:avLst/>
            <a:gdLst/>
            <a:ahLst/>
            <a:cxnLst/>
            <a:rect l="l" t="t" r="r" b="b"/>
            <a:pathLst>
              <a:path w="705197" h="642370">
                <a:moveTo>
                  <a:pt x="0" y="0"/>
                </a:moveTo>
                <a:lnTo>
                  <a:pt x="705197" y="0"/>
                </a:lnTo>
                <a:lnTo>
                  <a:pt x="705197" y="642370"/>
                </a:lnTo>
                <a:lnTo>
                  <a:pt x="0" y="642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TextBox 6"/>
          <p:cNvSpPr txBox="1"/>
          <p:nvPr/>
        </p:nvSpPr>
        <p:spPr>
          <a:xfrm>
            <a:off x="8379665" y="321435"/>
            <a:ext cx="1528671" cy="695960"/>
          </a:xfrm>
          <a:prstGeom prst="rect">
            <a:avLst/>
          </a:prstGeom>
        </p:spPr>
        <p:txBody>
          <a:bodyPr lIns="0" tIns="0" rIns="0" bIns="0" rtlCol="0" anchor="t">
            <a:spAutoFit/>
          </a:bodyPr>
          <a:lstStyle/>
          <a:p>
            <a:pPr algn="ctr">
              <a:lnSpc>
                <a:spcPts val="5739"/>
              </a:lnSpc>
              <a:spcBef>
                <a:spcPct val="0"/>
              </a:spcBef>
            </a:pPr>
            <a:r>
              <a:rPr lang="en-US" sz="4099" b="1" spc="286">
                <a:solidFill>
                  <a:srgbClr val="000000"/>
                </a:solidFill>
                <a:latin typeface="Kulachat Serif Bold"/>
                <a:ea typeface="Kulachat Serif Bold"/>
                <a:cs typeface="Kulachat Serif Bold"/>
                <a:sym typeface="Kulachat Serif Bold"/>
              </a:rPr>
              <a:t>Code</a:t>
            </a:r>
          </a:p>
        </p:txBody>
      </p:sp>
      <p:grpSp>
        <p:nvGrpSpPr>
          <p:cNvPr id="7" name="Group 7"/>
          <p:cNvGrpSpPr/>
          <p:nvPr/>
        </p:nvGrpSpPr>
        <p:grpSpPr>
          <a:xfrm>
            <a:off x="1429988" y="2412879"/>
            <a:ext cx="11768469" cy="7649157"/>
            <a:chOff x="0" y="0"/>
            <a:chExt cx="3099514" cy="2014593"/>
          </a:xfrm>
        </p:grpSpPr>
        <p:sp>
          <p:nvSpPr>
            <p:cNvPr id="8" name="Freeform 8"/>
            <p:cNvSpPr/>
            <p:nvPr/>
          </p:nvSpPr>
          <p:spPr>
            <a:xfrm>
              <a:off x="0" y="0"/>
              <a:ext cx="3099514" cy="2014593"/>
            </a:xfrm>
            <a:custGeom>
              <a:avLst/>
              <a:gdLst/>
              <a:ahLst/>
              <a:cxnLst/>
              <a:rect l="l" t="t" r="r" b="b"/>
              <a:pathLst>
                <a:path w="3099514" h="2014593">
                  <a:moveTo>
                    <a:pt x="33550" y="0"/>
                  </a:moveTo>
                  <a:lnTo>
                    <a:pt x="3065964" y="0"/>
                  </a:lnTo>
                  <a:cubicBezTo>
                    <a:pt x="3074862" y="0"/>
                    <a:pt x="3083396" y="3535"/>
                    <a:pt x="3089688" y="9827"/>
                  </a:cubicBezTo>
                  <a:cubicBezTo>
                    <a:pt x="3095980" y="16119"/>
                    <a:pt x="3099514" y="24652"/>
                    <a:pt x="3099514" y="33550"/>
                  </a:cubicBezTo>
                  <a:lnTo>
                    <a:pt x="3099514" y="1981042"/>
                  </a:lnTo>
                  <a:cubicBezTo>
                    <a:pt x="3099514" y="1999572"/>
                    <a:pt x="3084494" y="2014593"/>
                    <a:pt x="3065964" y="2014593"/>
                  </a:cubicBezTo>
                  <a:lnTo>
                    <a:pt x="33550" y="2014593"/>
                  </a:lnTo>
                  <a:cubicBezTo>
                    <a:pt x="15021" y="2014593"/>
                    <a:pt x="0" y="1999572"/>
                    <a:pt x="0" y="1981042"/>
                  </a:cubicBezTo>
                  <a:lnTo>
                    <a:pt x="0" y="33550"/>
                  </a:lnTo>
                  <a:cubicBezTo>
                    <a:pt x="0" y="15021"/>
                    <a:pt x="15021" y="0"/>
                    <a:pt x="33550"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9" name="TextBox 9"/>
            <p:cNvSpPr txBox="1"/>
            <p:nvPr/>
          </p:nvSpPr>
          <p:spPr>
            <a:xfrm>
              <a:off x="0" y="-38100"/>
              <a:ext cx="3099514" cy="205269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429988" y="1532872"/>
            <a:ext cx="5502950" cy="629920"/>
          </a:xfrm>
          <a:prstGeom prst="rect">
            <a:avLst/>
          </a:prstGeom>
        </p:spPr>
        <p:txBody>
          <a:bodyPr lIns="0" tIns="0" rIns="0" bIns="0" rtlCol="0" anchor="t">
            <a:spAutoFit/>
          </a:bodyPr>
          <a:lstStyle/>
          <a:p>
            <a:pPr algn="ctr">
              <a:lnSpc>
                <a:spcPts val="5179"/>
              </a:lnSpc>
              <a:spcBef>
                <a:spcPct val="0"/>
              </a:spcBef>
            </a:pPr>
            <a:r>
              <a:rPr lang="en-US" sz="3699" b="1" spc="258">
                <a:solidFill>
                  <a:srgbClr val="000000"/>
                </a:solidFill>
                <a:latin typeface="Kulachat Serif Bold"/>
                <a:ea typeface="Kulachat Serif Bold"/>
                <a:cs typeface="Kulachat Serif Bold"/>
                <a:sym typeface="Kulachat Serif Bold"/>
              </a:rPr>
              <a:t>Code General Overview</a:t>
            </a:r>
          </a:p>
        </p:txBody>
      </p:sp>
      <p:sp>
        <p:nvSpPr>
          <p:cNvPr id="11" name="TextBox 11"/>
          <p:cNvSpPr txBox="1"/>
          <p:nvPr/>
        </p:nvSpPr>
        <p:spPr>
          <a:xfrm>
            <a:off x="1663172" y="2563317"/>
            <a:ext cx="11032944" cy="7281545"/>
          </a:xfrm>
          <a:prstGeom prst="rect">
            <a:avLst/>
          </a:prstGeom>
        </p:spPr>
        <p:txBody>
          <a:bodyPr lIns="0" tIns="0" rIns="0" bIns="0" rtlCol="0" anchor="t">
            <a:spAutoFit/>
          </a:bodyPr>
          <a:lstStyle/>
          <a:p>
            <a:pPr marL="690881" lvl="1" indent="-345440" algn="l">
              <a:lnSpc>
                <a:spcPts val="4480"/>
              </a:lnSpc>
              <a:spcBef>
                <a:spcPct val="0"/>
              </a:spcBef>
              <a:buFont typeface="Arial"/>
              <a:buChar char="•"/>
            </a:pPr>
            <a:r>
              <a:rPr lang="en-US" sz="3200" b="1" spc="224">
                <a:solidFill>
                  <a:srgbClr val="000000"/>
                </a:solidFill>
                <a:latin typeface="Kulachat Serif Bold"/>
                <a:ea typeface="Kulachat Serif Bold"/>
                <a:cs typeface="Kulachat Serif Bold"/>
                <a:sym typeface="Kulachat Serif Bold"/>
              </a:rPr>
              <a:t>Heart Rate Monitoring (BPM): Processes raw IR signals to detect heartbeats and calculate a stable average.</a:t>
            </a:r>
          </a:p>
          <a:p>
            <a:pPr marL="690881" lvl="1" indent="-345440" algn="l">
              <a:lnSpc>
                <a:spcPts val="4480"/>
              </a:lnSpc>
              <a:spcBef>
                <a:spcPct val="0"/>
              </a:spcBef>
              <a:buFont typeface="Arial"/>
              <a:buChar char="•"/>
            </a:pPr>
            <a:r>
              <a:rPr lang="en-US" sz="3200" b="1" spc="224">
                <a:solidFill>
                  <a:srgbClr val="000000"/>
                </a:solidFill>
                <a:latin typeface="Kulachat Serif Bold"/>
                <a:ea typeface="Kulachat Serif Bold"/>
                <a:cs typeface="Kulachat Serif Bold"/>
                <a:sym typeface="Kulachat Serif Bold"/>
              </a:rPr>
              <a:t>Oxygen Saturation (SpO2): Uses the Ratio-of-Ratios algorithm to estimate blood oxygen levels.</a:t>
            </a:r>
          </a:p>
          <a:p>
            <a:pPr marL="690881" lvl="1" indent="-345440" algn="l">
              <a:lnSpc>
                <a:spcPts val="4480"/>
              </a:lnSpc>
              <a:spcBef>
                <a:spcPct val="0"/>
              </a:spcBef>
              <a:buFont typeface="Arial"/>
              <a:buChar char="•"/>
            </a:pPr>
            <a:r>
              <a:rPr lang="en-US" sz="3200" b="1" spc="224">
                <a:solidFill>
                  <a:srgbClr val="000000"/>
                </a:solidFill>
                <a:latin typeface="Kulachat Serif Bold"/>
                <a:ea typeface="Kulachat Serif Bold"/>
                <a:cs typeface="Kulachat Serif Bold"/>
                <a:sym typeface="Kulachat Serif Bold"/>
              </a:rPr>
              <a:t>Smart Pedometer: A custom step-detection algorithm that filters out random noise and movements.</a:t>
            </a:r>
          </a:p>
          <a:p>
            <a:pPr marL="690881" lvl="1" indent="-345440" algn="l">
              <a:lnSpc>
                <a:spcPts val="4480"/>
              </a:lnSpc>
              <a:spcBef>
                <a:spcPct val="0"/>
              </a:spcBef>
              <a:buFont typeface="Arial"/>
              <a:buChar char="•"/>
            </a:pPr>
            <a:r>
              <a:rPr lang="en-US" sz="3200" b="1" spc="224">
                <a:solidFill>
                  <a:srgbClr val="000000"/>
                </a:solidFill>
                <a:latin typeface="Kulachat Serif Bold"/>
                <a:ea typeface="Kulachat Serif Bold"/>
                <a:cs typeface="Kulachat Serif Bold"/>
                <a:sym typeface="Kulachat Serif Bold"/>
              </a:rPr>
              <a:t>Real-Time Clock (RTC): A software-based clock to track time (HH:MM:SS) during monitoring.</a:t>
            </a:r>
          </a:p>
          <a:p>
            <a:pPr marL="690881" lvl="1" indent="-345440" algn="l">
              <a:lnSpc>
                <a:spcPts val="4480"/>
              </a:lnSpc>
              <a:spcBef>
                <a:spcPct val="0"/>
              </a:spcBef>
              <a:buFont typeface="Arial"/>
              <a:buChar char="•"/>
            </a:pPr>
            <a:r>
              <a:rPr lang="en-US" sz="3200" b="1" spc="224">
                <a:solidFill>
                  <a:srgbClr val="000000"/>
                </a:solidFill>
                <a:latin typeface="Kulachat Serif Bold"/>
                <a:ea typeface="Kulachat Serif Bold"/>
                <a:cs typeface="Kulachat Serif Bold"/>
                <a:sym typeface="Kulachat Serif Bold"/>
              </a:rPr>
              <a:t>Multi-Screen UI: Professional interface with three dedicated modes: Heart Rate, Activity, and SpO2.</a:t>
            </a:r>
          </a:p>
          <a:p>
            <a:pPr algn="l">
              <a:lnSpc>
                <a:spcPts val="4480"/>
              </a:lnSpc>
              <a:spcBef>
                <a:spcPct val="0"/>
              </a:spcBef>
            </a:pPr>
            <a:endParaRPr lang="en-US" sz="3200" b="1" spc="224">
              <a:solidFill>
                <a:srgbClr val="000000"/>
              </a:solidFill>
              <a:latin typeface="Kulachat Serif Bold"/>
              <a:ea typeface="Kulachat Serif Bold"/>
              <a:cs typeface="Kulachat Serif Bold"/>
              <a:sym typeface="Kulachat Serif Bold"/>
            </a:endParaRPr>
          </a:p>
        </p:txBody>
      </p:sp>
      <p:grpSp>
        <p:nvGrpSpPr>
          <p:cNvPr id="12" name="Group 12"/>
          <p:cNvGrpSpPr/>
          <p:nvPr/>
        </p:nvGrpSpPr>
        <p:grpSpPr>
          <a:xfrm rot="-1949835">
            <a:off x="10167780" y="3524190"/>
            <a:ext cx="10517449" cy="4885660"/>
            <a:chOff x="0" y="0"/>
            <a:chExt cx="14023266" cy="6514213"/>
          </a:xfrm>
        </p:grpSpPr>
        <p:pic>
          <p:nvPicPr>
            <p:cNvPr id="13" name="Picture 13"/>
            <p:cNvPicPr>
              <a:picLocks noChangeAspect="1"/>
            </p:cNvPicPr>
            <p:nvPr/>
          </p:nvPicPr>
          <p:blipFill>
            <a:blip r:embed="rId7"/>
            <a:srcRect t="14264" b="16056"/>
            <a:stretch>
              <a:fillRect/>
            </a:stretch>
          </p:blipFill>
          <p:spPr>
            <a:xfrm flipH="1">
              <a:off x="0" y="0"/>
              <a:ext cx="14023266" cy="651421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a:off x="7674468" y="386330"/>
            <a:ext cx="705197" cy="642370"/>
          </a:xfrm>
          <a:custGeom>
            <a:avLst/>
            <a:gdLst/>
            <a:ahLst/>
            <a:cxnLst/>
            <a:rect l="l" t="t" r="r" b="b"/>
            <a:pathLst>
              <a:path w="705197" h="642370">
                <a:moveTo>
                  <a:pt x="0" y="0"/>
                </a:moveTo>
                <a:lnTo>
                  <a:pt x="705197" y="0"/>
                </a:lnTo>
                <a:lnTo>
                  <a:pt x="705197" y="642370"/>
                </a:lnTo>
                <a:lnTo>
                  <a:pt x="0" y="642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TextBox 6"/>
          <p:cNvSpPr txBox="1"/>
          <p:nvPr/>
        </p:nvSpPr>
        <p:spPr>
          <a:xfrm>
            <a:off x="8379665" y="321435"/>
            <a:ext cx="1528671" cy="695960"/>
          </a:xfrm>
          <a:prstGeom prst="rect">
            <a:avLst/>
          </a:prstGeom>
        </p:spPr>
        <p:txBody>
          <a:bodyPr lIns="0" tIns="0" rIns="0" bIns="0" rtlCol="0" anchor="t">
            <a:spAutoFit/>
          </a:bodyPr>
          <a:lstStyle/>
          <a:p>
            <a:pPr algn="ctr">
              <a:lnSpc>
                <a:spcPts val="5739"/>
              </a:lnSpc>
              <a:spcBef>
                <a:spcPct val="0"/>
              </a:spcBef>
            </a:pPr>
            <a:r>
              <a:rPr lang="en-US" sz="4099" b="1" spc="286">
                <a:solidFill>
                  <a:srgbClr val="000000"/>
                </a:solidFill>
                <a:latin typeface="Kulachat Serif Bold"/>
                <a:ea typeface="Kulachat Serif Bold"/>
                <a:cs typeface="Kulachat Serif Bold"/>
                <a:sym typeface="Kulachat Serif Bold"/>
              </a:rPr>
              <a:t>Code</a:t>
            </a:r>
          </a:p>
        </p:txBody>
      </p:sp>
      <p:grpSp>
        <p:nvGrpSpPr>
          <p:cNvPr id="7" name="Group 7"/>
          <p:cNvGrpSpPr/>
          <p:nvPr/>
        </p:nvGrpSpPr>
        <p:grpSpPr>
          <a:xfrm>
            <a:off x="1429988" y="2412879"/>
            <a:ext cx="12683650" cy="4876903"/>
            <a:chOff x="0" y="0"/>
            <a:chExt cx="3340550" cy="1284452"/>
          </a:xfrm>
        </p:grpSpPr>
        <p:sp>
          <p:nvSpPr>
            <p:cNvPr id="8" name="Freeform 8"/>
            <p:cNvSpPr/>
            <p:nvPr/>
          </p:nvSpPr>
          <p:spPr>
            <a:xfrm>
              <a:off x="0" y="0"/>
              <a:ext cx="3340550" cy="1284452"/>
            </a:xfrm>
            <a:custGeom>
              <a:avLst/>
              <a:gdLst/>
              <a:ahLst/>
              <a:cxnLst/>
              <a:rect l="l" t="t" r="r" b="b"/>
              <a:pathLst>
                <a:path w="3340550" h="1284452">
                  <a:moveTo>
                    <a:pt x="31130" y="0"/>
                  </a:moveTo>
                  <a:lnTo>
                    <a:pt x="3309420" y="0"/>
                  </a:lnTo>
                  <a:cubicBezTo>
                    <a:pt x="3317677" y="0"/>
                    <a:pt x="3325594" y="3280"/>
                    <a:pt x="3331432" y="9118"/>
                  </a:cubicBezTo>
                  <a:cubicBezTo>
                    <a:pt x="3337270" y="14956"/>
                    <a:pt x="3340550" y="22874"/>
                    <a:pt x="3340550" y="31130"/>
                  </a:cubicBezTo>
                  <a:lnTo>
                    <a:pt x="3340550" y="1253322"/>
                  </a:lnTo>
                  <a:cubicBezTo>
                    <a:pt x="3340550" y="1270515"/>
                    <a:pt x="3326613" y="1284452"/>
                    <a:pt x="3309420" y="1284452"/>
                  </a:cubicBezTo>
                  <a:lnTo>
                    <a:pt x="31130" y="1284452"/>
                  </a:lnTo>
                  <a:cubicBezTo>
                    <a:pt x="22874" y="1284452"/>
                    <a:pt x="14956" y="1281172"/>
                    <a:pt x="9118" y="1275334"/>
                  </a:cubicBezTo>
                  <a:cubicBezTo>
                    <a:pt x="3280" y="1269496"/>
                    <a:pt x="0" y="1261578"/>
                    <a:pt x="0" y="1253322"/>
                  </a:cubicBezTo>
                  <a:lnTo>
                    <a:pt x="0" y="31130"/>
                  </a:lnTo>
                  <a:cubicBezTo>
                    <a:pt x="0" y="13937"/>
                    <a:pt x="13937" y="0"/>
                    <a:pt x="31130"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9" name="TextBox 9"/>
            <p:cNvSpPr txBox="1"/>
            <p:nvPr/>
          </p:nvSpPr>
          <p:spPr>
            <a:xfrm>
              <a:off x="0" y="-38100"/>
              <a:ext cx="3340550" cy="1322552"/>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191980" y="1532872"/>
            <a:ext cx="7571019" cy="666849"/>
          </a:xfrm>
          <a:prstGeom prst="rect">
            <a:avLst/>
          </a:prstGeom>
        </p:spPr>
        <p:txBody>
          <a:bodyPr wrap="square" lIns="0" tIns="0" rIns="0" bIns="0" rtlCol="0" anchor="t">
            <a:spAutoFit/>
          </a:bodyPr>
          <a:lstStyle/>
          <a:p>
            <a:pPr algn="ctr">
              <a:lnSpc>
                <a:spcPts val="5179"/>
              </a:lnSpc>
              <a:spcBef>
                <a:spcPct val="0"/>
              </a:spcBef>
            </a:pPr>
            <a:r>
              <a:rPr lang="en-US" sz="3699" b="1" spc="258" dirty="0">
                <a:solidFill>
                  <a:srgbClr val="000000"/>
                </a:solidFill>
                <a:latin typeface="Kulachat Serif Bold"/>
                <a:ea typeface="Kulachat Serif Bold"/>
                <a:cs typeface="Kulachat Serif Bold"/>
                <a:sym typeface="Kulachat Serif Bold"/>
              </a:rPr>
              <a:t>System General Overview</a:t>
            </a:r>
          </a:p>
        </p:txBody>
      </p:sp>
      <p:sp>
        <p:nvSpPr>
          <p:cNvPr id="11" name="TextBox 11"/>
          <p:cNvSpPr txBox="1"/>
          <p:nvPr/>
        </p:nvSpPr>
        <p:spPr>
          <a:xfrm>
            <a:off x="1569645" y="2686667"/>
            <a:ext cx="11489155" cy="4603115"/>
          </a:xfrm>
          <a:prstGeom prst="rect">
            <a:avLst/>
          </a:prstGeom>
        </p:spPr>
        <p:txBody>
          <a:bodyPr lIns="0" tIns="0" rIns="0" bIns="0" rtlCol="0" anchor="t">
            <a:spAutoFit/>
          </a:bodyPr>
          <a:lstStyle/>
          <a:p>
            <a:pPr algn="l">
              <a:lnSpc>
                <a:spcPts val="4059"/>
              </a:lnSpc>
              <a:spcBef>
                <a:spcPct val="0"/>
              </a:spcBef>
            </a:pPr>
            <a:r>
              <a:rPr lang="en-US" sz="2899" b="1" spc="202">
                <a:solidFill>
                  <a:srgbClr val="000000"/>
                </a:solidFill>
                <a:latin typeface="Kulachat Serif Bold"/>
                <a:ea typeface="Kulachat Serif Bold"/>
                <a:cs typeface="Kulachat Serif Bold"/>
                <a:sym typeface="Kulachat Serif Bold"/>
              </a:rPr>
              <a:t>1. Concurrent Data Processing: The firmware is designed as a Mini-Operating System running on the ESP32 microcontroller. Its core architecture manages a synchronized "data flow" from multiple sensors—the MAX30102 (Biometrics) and the MPU6050 (Motion)—simultaneously. The system doesn't just display raw values; it captures, processes, and analyzes data in real-time before visualization.</a:t>
            </a:r>
          </a:p>
          <a:p>
            <a:pPr algn="l">
              <a:lnSpc>
                <a:spcPts val="4059"/>
              </a:lnSpc>
              <a:spcBef>
                <a:spcPct val="0"/>
              </a:spcBef>
            </a:pPr>
            <a:endParaRPr lang="en-US" sz="2899" b="1" spc="202">
              <a:solidFill>
                <a:srgbClr val="000000"/>
              </a:solidFill>
              <a:latin typeface="Kulachat Serif Bold"/>
              <a:ea typeface="Kulachat Serif Bold"/>
              <a:cs typeface="Kulachat Serif Bold"/>
              <a:sym typeface="Kulachat Serif Bold"/>
            </a:endParaRPr>
          </a:p>
          <a:p>
            <a:pPr algn="l">
              <a:lnSpc>
                <a:spcPts val="4059"/>
              </a:lnSpc>
              <a:spcBef>
                <a:spcPct val="0"/>
              </a:spcBef>
            </a:pPr>
            <a:endParaRPr lang="en-US" sz="2899" b="1" spc="202">
              <a:solidFill>
                <a:srgbClr val="000000"/>
              </a:solidFill>
              <a:latin typeface="Kulachat Serif Bold"/>
              <a:ea typeface="Kulachat Serif Bold"/>
              <a:cs typeface="Kulachat Serif Bold"/>
              <a:sym typeface="Kulachat Serif Bold"/>
            </a:endParaRPr>
          </a:p>
        </p:txBody>
      </p:sp>
      <p:grpSp>
        <p:nvGrpSpPr>
          <p:cNvPr id="12" name="Group 12"/>
          <p:cNvGrpSpPr>
            <a:grpSpLocks noChangeAspect="1"/>
          </p:cNvGrpSpPr>
          <p:nvPr/>
        </p:nvGrpSpPr>
        <p:grpSpPr>
          <a:xfrm>
            <a:off x="9553353" y="5373822"/>
            <a:ext cx="8734647" cy="4913178"/>
            <a:chOff x="0" y="0"/>
            <a:chExt cx="11289030" cy="6350000"/>
          </a:xfrm>
        </p:grpSpPr>
        <p:sp>
          <p:nvSpPr>
            <p:cNvPr id="13" name="Freeform 13"/>
            <p:cNvSpPr/>
            <p:nvPr/>
          </p:nvSpPr>
          <p:spPr>
            <a:xfrm>
              <a:off x="0" y="0"/>
              <a:ext cx="11287761" cy="6348735"/>
            </a:xfrm>
            <a:custGeom>
              <a:avLst/>
              <a:gdLst/>
              <a:ahLst/>
              <a:cxnLst/>
              <a:rect l="l" t="t" r="r" b="b"/>
              <a:pathLst>
                <a:path w="11287761" h="6348735">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t="-9265" b="-9265"/>
              </a:stretch>
            </a:blipFill>
          </p:spPr>
          <p:txBody>
            <a:bodyPr/>
            <a:lstStyle/>
            <a:p>
              <a:endParaRPr lang="ar-EG"/>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703448" y="-1204448"/>
            <a:ext cx="2052336" cy="13240878"/>
          </a:xfrm>
          <a:custGeom>
            <a:avLst/>
            <a:gdLst/>
            <a:ahLst/>
            <a:cxnLst/>
            <a:rect l="l" t="t" r="r" b="b"/>
            <a:pathLst>
              <a:path w="2052336" h="13240878">
                <a:moveTo>
                  <a:pt x="0" y="0"/>
                </a:moveTo>
                <a:lnTo>
                  <a:pt x="2052336" y="0"/>
                </a:lnTo>
                <a:lnTo>
                  <a:pt x="2052336" y="13240878"/>
                </a:lnTo>
                <a:lnTo>
                  <a:pt x="0" y="13240878"/>
                </a:lnTo>
                <a:lnTo>
                  <a:pt x="0" y="0"/>
                </a:lnTo>
                <a:close/>
              </a:path>
            </a:pathLst>
          </a:custGeom>
          <a:blipFill>
            <a:blip r:embed="rId3"/>
            <a:stretch>
              <a:fillRect/>
            </a:stretch>
          </a:blipFill>
        </p:spPr>
        <p:txBody>
          <a:bodyPr/>
          <a:lstStyle/>
          <a:p>
            <a:endParaRPr lang="ar-EG"/>
          </a:p>
        </p:txBody>
      </p:sp>
      <p:sp>
        <p:nvSpPr>
          <p:cNvPr id="4" name="Freeform 4"/>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4"/>
            <a:stretch>
              <a:fillRect/>
            </a:stretch>
          </a:blipFill>
        </p:spPr>
        <p:txBody>
          <a:bodyPr/>
          <a:lstStyle/>
          <a:p>
            <a:endParaRPr lang="ar-EG"/>
          </a:p>
        </p:txBody>
      </p:sp>
      <p:sp>
        <p:nvSpPr>
          <p:cNvPr id="5" name="Freeform 5"/>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5"/>
            <a:stretch>
              <a:fillRect/>
            </a:stretch>
          </a:blipFill>
        </p:spPr>
        <p:txBody>
          <a:bodyPr/>
          <a:lstStyle/>
          <a:p>
            <a:endParaRPr lang="ar-EG"/>
          </a:p>
        </p:txBody>
      </p:sp>
      <p:sp>
        <p:nvSpPr>
          <p:cNvPr id="6" name="Freeform 6"/>
          <p:cNvSpPr/>
          <p:nvPr/>
        </p:nvSpPr>
        <p:spPr>
          <a:xfrm>
            <a:off x="7674468" y="386330"/>
            <a:ext cx="705197" cy="642370"/>
          </a:xfrm>
          <a:custGeom>
            <a:avLst/>
            <a:gdLst/>
            <a:ahLst/>
            <a:cxnLst/>
            <a:rect l="l" t="t" r="r" b="b"/>
            <a:pathLst>
              <a:path w="705197" h="642370">
                <a:moveTo>
                  <a:pt x="0" y="0"/>
                </a:moveTo>
                <a:lnTo>
                  <a:pt x="705197" y="0"/>
                </a:lnTo>
                <a:lnTo>
                  <a:pt x="705197" y="642370"/>
                </a:lnTo>
                <a:lnTo>
                  <a:pt x="0" y="6423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7" name="TextBox 7"/>
          <p:cNvSpPr txBox="1"/>
          <p:nvPr/>
        </p:nvSpPr>
        <p:spPr>
          <a:xfrm>
            <a:off x="8379665" y="321435"/>
            <a:ext cx="1528671" cy="695960"/>
          </a:xfrm>
          <a:prstGeom prst="rect">
            <a:avLst/>
          </a:prstGeom>
        </p:spPr>
        <p:txBody>
          <a:bodyPr lIns="0" tIns="0" rIns="0" bIns="0" rtlCol="0" anchor="t">
            <a:spAutoFit/>
          </a:bodyPr>
          <a:lstStyle/>
          <a:p>
            <a:pPr algn="ctr">
              <a:lnSpc>
                <a:spcPts val="5739"/>
              </a:lnSpc>
              <a:spcBef>
                <a:spcPct val="0"/>
              </a:spcBef>
            </a:pPr>
            <a:r>
              <a:rPr lang="en-US" sz="4099" b="1" spc="286">
                <a:solidFill>
                  <a:srgbClr val="000000"/>
                </a:solidFill>
                <a:latin typeface="Kulachat Serif Bold"/>
                <a:ea typeface="Kulachat Serif Bold"/>
                <a:cs typeface="Kulachat Serif Bold"/>
                <a:sym typeface="Kulachat Serif Bold"/>
              </a:rPr>
              <a:t>Code</a:t>
            </a:r>
          </a:p>
        </p:txBody>
      </p:sp>
      <p:grpSp>
        <p:nvGrpSpPr>
          <p:cNvPr id="8" name="Group 8"/>
          <p:cNvGrpSpPr/>
          <p:nvPr/>
        </p:nvGrpSpPr>
        <p:grpSpPr>
          <a:xfrm>
            <a:off x="1028700" y="2356962"/>
            <a:ext cx="13519182" cy="7028399"/>
            <a:chOff x="0" y="0"/>
            <a:chExt cx="3560607" cy="1851101"/>
          </a:xfrm>
        </p:grpSpPr>
        <p:sp>
          <p:nvSpPr>
            <p:cNvPr id="9" name="Freeform 9"/>
            <p:cNvSpPr/>
            <p:nvPr/>
          </p:nvSpPr>
          <p:spPr>
            <a:xfrm>
              <a:off x="0" y="0"/>
              <a:ext cx="3560607" cy="1851101"/>
            </a:xfrm>
            <a:custGeom>
              <a:avLst/>
              <a:gdLst/>
              <a:ahLst/>
              <a:cxnLst/>
              <a:rect l="l" t="t" r="r" b="b"/>
              <a:pathLst>
                <a:path w="3560607" h="1851101">
                  <a:moveTo>
                    <a:pt x="29206" y="0"/>
                  </a:moveTo>
                  <a:lnTo>
                    <a:pt x="3531402" y="0"/>
                  </a:lnTo>
                  <a:cubicBezTo>
                    <a:pt x="3539148" y="0"/>
                    <a:pt x="3546576" y="3077"/>
                    <a:pt x="3552053" y="8554"/>
                  </a:cubicBezTo>
                  <a:cubicBezTo>
                    <a:pt x="3557531" y="14031"/>
                    <a:pt x="3560607" y="21460"/>
                    <a:pt x="3560607" y="29206"/>
                  </a:cubicBezTo>
                  <a:lnTo>
                    <a:pt x="3560607" y="1821895"/>
                  </a:lnTo>
                  <a:cubicBezTo>
                    <a:pt x="3560607" y="1829641"/>
                    <a:pt x="3557531" y="1837070"/>
                    <a:pt x="3552053" y="1842547"/>
                  </a:cubicBezTo>
                  <a:cubicBezTo>
                    <a:pt x="3546576" y="1848024"/>
                    <a:pt x="3539148" y="1851101"/>
                    <a:pt x="3531402" y="1851101"/>
                  </a:cubicBezTo>
                  <a:lnTo>
                    <a:pt x="29206" y="1851101"/>
                  </a:lnTo>
                  <a:cubicBezTo>
                    <a:pt x="21460" y="1851101"/>
                    <a:pt x="14031" y="1848024"/>
                    <a:pt x="8554" y="1842547"/>
                  </a:cubicBezTo>
                  <a:cubicBezTo>
                    <a:pt x="3077" y="1837070"/>
                    <a:pt x="0" y="1829641"/>
                    <a:pt x="0" y="1821895"/>
                  </a:cubicBezTo>
                  <a:lnTo>
                    <a:pt x="0" y="29206"/>
                  </a:lnTo>
                  <a:cubicBezTo>
                    <a:pt x="0" y="21460"/>
                    <a:pt x="3077" y="14031"/>
                    <a:pt x="8554" y="8554"/>
                  </a:cubicBezTo>
                  <a:cubicBezTo>
                    <a:pt x="14031" y="3077"/>
                    <a:pt x="21460" y="0"/>
                    <a:pt x="29206"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10" name="TextBox 10"/>
            <p:cNvSpPr txBox="1"/>
            <p:nvPr/>
          </p:nvSpPr>
          <p:spPr>
            <a:xfrm>
              <a:off x="0" y="-38100"/>
              <a:ext cx="3560607" cy="188920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191981" y="1532872"/>
            <a:ext cx="7187684" cy="666849"/>
          </a:xfrm>
          <a:prstGeom prst="rect">
            <a:avLst/>
          </a:prstGeom>
        </p:spPr>
        <p:txBody>
          <a:bodyPr wrap="square" lIns="0" tIns="0" rIns="0" bIns="0" rtlCol="0" anchor="t">
            <a:spAutoFit/>
          </a:bodyPr>
          <a:lstStyle/>
          <a:p>
            <a:pPr algn="ctr">
              <a:lnSpc>
                <a:spcPts val="5179"/>
              </a:lnSpc>
              <a:spcBef>
                <a:spcPct val="0"/>
              </a:spcBef>
            </a:pPr>
            <a:r>
              <a:rPr lang="en-US" sz="3699" b="1" spc="258" dirty="0">
                <a:solidFill>
                  <a:srgbClr val="000000"/>
                </a:solidFill>
                <a:latin typeface="Kulachat Serif Bold"/>
                <a:ea typeface="Kulachat Serif Bold"/>
                <a:cs typeface="Kulachat Serif Bold"/>
                <a:sym typeface="Kulachat Serif Bold"/>
              </a:rPr>
              <a:t>System General Overview</a:t>
            </a:r>
          </a:p>
        </p:txBody>
      </p:sp>
      <p:sp>
        <p:nvSpPr>
          <p:cNvPr id="12" name="TextBox 12"/>
          <p:cNvSpPr txBox="1"/>
          <p:nvPr/>
        </p:nvSpPr>
        <p:spPr>
          <a:xfrm>
            <a:off x="1429988" y="2597785"/>
            <a:ext cx="12917686" cy="6660515"/>
          </a:xfrm>
          <a:prstGeom prst="rect">
            <a:avLst/>
          </a:prstGeom>
        </p:spPr>
        <p:txBody>
          <a:bodyPr lIns="0" tIns="0" rIns="0" bIns="0" rtlCol="0" anchor="t">
            <a:spAutoFit/>
          </a:bodyPr>
          <a:lstStyle/>
          <a:p>
            <a:pPr algn="l">
              <a:lnSpc>
                <a:spcPts val="4059"/>
              </a:lnSpc>
              <a:spcBef>
                <a:spcPct val="0"/>
              </a:spcBef>
            </a:pPr>
            <a:r>
              <a:rPr lang="en-US" sz="2899" b="1" spc="202" dirty="0">
                <a:solidFill>
                  <a:srgbClr val="000000"/>
                </a:solidFill>
                <a:latin typeface="Kulachat Serif Bold"/>
                <a:ea typeface="Kulachat Serif Bold"/>
                <a:cs typeface="Kulachat Serif Bold"/>
                <a:sym typeface="Kulachat Serif Bold"/>
              </a:rPr>
              <a:t>2. Signal Processing &amp; Advanced Algorithms: The defining feature of this code is its Signal Processing Engine. Instead of relying on raw sensor output, the data passes through three sophisticated stages:</a:t>
            </a:r>
          </a:p>
          <a:p>
            <a:pPr marL="626107" lvl="1" indent="-313054" algn="l">
              <a:lnSpc>
                <a:spcPts val="4059"/>
              </a:lnSpc>
              <a:spcBef>
                <a:spcPct val="0"/>
              </a:spcBef>
              <a:buFont typeface="Arial"/>
              <a:buChar char="•"/>
            </a:pPr>
            <a:r>
              <a:rPr lang="en-US" sz="2899" b="1" spc="202" dirty="0">
                <a:solidFill>
                  <a:srgbClr val="000000"/>
                </a:solidFill>
                <a:latin typeface="Kulachat Serif Bold"/>
                <a:ea typeface="Kulachat Serif Bold"/>
                <a:cs typeface="Kulachat Serif Bold"/>
                <a:sym typeface="Kulachat Serif Bold"/>
              </a:rPr>
              <a:t>Moving Average Filter: </a:t>
            </a:r>
            <a:r>
              <a:rPr lang="en-US" sz="2899" b="1" spc="202" dirty="0" err="1">
                <a:solidFill>
                  <a:srgbClr val="000000"/>
                </a:solidFill>
                <a:latin typeface="Kulachat Serif Bold"/>
                <a:ea typeface="Kulachat Serif Bold"/>
                <a:cs typeface="Kulachat Serif Bold"/>
                <a:sym typeface="Kulachat Serif Bold"/>
              </a:rPr>
              <a:t>Smoothes</a:t>
            </a:r>
            <a:r>
              <a:rPr lang="en-US" sz="2899" b="1" spc="202" dirty="0">
                <a:solidFill>
                  <a:srgbClr val="000000"/>
                </a:solidFill>
                <a:latin typeface="Kulachat Serif Bold"/>
                <a:ea typeface="Kulachat Serif Bold"/>
                <a:cs typeface="Kulachat Serif Bold"/>
                <a:sym typeface="Kulachat Serif Bold"/>
              </a:rPr>
              <a:t> out fluctuations in Heart Rate and SpO2 readings to eliminate "jumpy" or erratic values.</a:t>
            </a:r>
          </a:p>
          <a:p>
            <a:pPr marL="626107" lvl="1" indent="-313054" algn="l">
              <a:lnSpc>
                <a:spcPts val="4059"/>
              </a:lnSpc>
              <a:spcBef>
                <a:spcPct val="0"/>
              </a:spcBef>
              <a:buFont typeface="Arial"/>
              <a:buChar char="•"/>
            </a:pPr>
            <a:r>
              <a:rPr lang="en-US" sz="2899" b="1" spc="202" dirty="0">
                <a:solidFill>
                  <a:srgbClr val="000000"/>
                </a:solidFill>
                <a:latin typeface="Kulachat Serif Bold"/>
                <a:ea typeface="Kulachat Serif Bold"/>
                <a:cs typeface="Kulachat Serif Bold"/>
                <a:sym typeface="Kulachat Serif Bold"/>
              </a:rPr>
              <a:t>Dynamic Calibration: The motion sensor auto-calibrates every 5 seconds, allowing the system to adapt to the user's movement intensity and distinguish between actual steps and random vibration.</a:t>
            </a:r>
          </a:p>
          <a:p>
            <a:pPr marL="626107" lvl="1" indent="-313054" algn="l">
              <a:lnSpc>
                <a:spcPts val="4059"/>
              </a:lnSpc>
              <a:spcBef>
                <a:spcPct val="0"/>
              </a:spcBef>
              <a:buFont typeface="Arial"/>
              <a:buChar char="•"/>
            </a:pPr>
            <a:r>
              <a:rPr lang="en-US" sz="2899" b="1" spc="202" dirty="0">
                <a:solidFill>
                  <a:srgbClr val="000000"/>
                </a:solidFill>
                <a:latin typeface="Kulachat Serif Bold"/>
                <a:ea typeface="Kulachat Serif Bold"/>
                <a:cs typeface="Kulachat Serif Bold"/>
                <a:sym typeface="Kulachat Serif Bold"/>
              </a:rPr>
              <a:t>AC/DC Component Filtering: For oxygen monitoring, the code separates constant light absorption (DC) from pulsing blood flow (AC) to ensure medical-grade calculation accuracy.</a:t>
            </a:r>
          </a:p>
          <a:p>
            <a:pPr algn="l">
              <a:lnSpc>
                <a:spcPts val="4059"/>
              </a:lnSpc>
              <a:spcBef>
                <a:spcPct val="0"/>
              </a:spcBef>
            </a:pPr>
            <a:endParaRPr lang="en-US" sz="2899" b="1" spc="202" dirty="0">
              <a:solidFill>
                <a:srgbClr val="000000"/>
              </a:solidFill>
              <a:latin typeface="Kulachat Serif Bold"/>
              <a:ea typeface="Kulachat Serif Bold"/>
              <a:cs typeface="Kulachat Serif Bold"/>
              <a:sym typeface="Kulachat Serif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a:off x="7674468" y="386330"/>
            <a:ext cx="705197" cy="642370"/>
          </a:xfrm>
          <a:custGeom>
            <a:avLst/>
            <a:gdLst/>
            <a:ahLst/>
            <a:cxnLst/>
            <a:rect l="l" t="t" r="r" b="b"/>
            <a:pathLst>
              <a:path w="705197" h="642370">
                <a:moveTo>
                  <a:pt x="0" y="0"/>
                </a:moveTo>
                <a:lnTo>
                  <a:pt x="705197" y="0"/>
                </a:lnTo>
                <a:lnTo>
                  <a:pt x="705197" y="642370"/>
                </a:lnTo>
                <a:lnTo>
                  <a:pt x="0" y="642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TextBox 6"/>
          <p:cNvSpPr txBox="1"/>
          <p:nvPr/>
        </p:nvSpPr>
        <p:spPr>
          <a:xfrm>
            <a:off x="8379665" y="321435"/>
            <a:ext cx="1528671" cy="695960"/>
          </a:xfrm>
          <a:prstGeom prst="rect">
            <a:avLst/>
          </a:prstGeom>
        </p:spPr>
        <p:txBody>
          <a:bodyPr lIns="0" tIns="0" rIns="0" bIns="0" rtlCol="0" anchor="t">
            <a:spAutoFit/>
          </a:bodyPr>
          <a:lstStyle/>
          <a:p>
            <a:pPr algn="ctr">
              <a:lnSpc>
                <a:spcPts val="5739"/>
              </a:lnSpc>
              <a:spcBef>
                <a:spcPct val="0"/>
              </a:spcBef>
            </a:pPr>
            <a:r>
              <a:rPr lang="en-US" sz="4099" b="1" spc="286">
                <a:solidFill>
                  <a:srgbClr val="000000"/>
                </a:solidFill>
                <a:latin typeface="Kulachat Serif Bold"/>
                <a:ea typeface="Kulachat Serif Bold"/>
                <a:cs typeface="Kulachat Serif Bold"/>
                <a:sym typeface="Kulachat Serif Bold"/>
              </a:rPr>
              <a:t>Code</a:t>
            </a:r>
          </a:p>
        </p:txBody>
      </p:sp>
      <p:grpSp>
        <p:nvGrpSpPr>
          <p:cNvPr id="7" name="Group 7"/>
          <p:cNvGrpSpPr/>
          <p:nvPr/>
        </p:nvGrpSpPr>
        <p:grpSpPr>
          <a:xfrm>
            <a:off x="779305" y="2356962"/>
            <a:ext cx="13771275" cy="7588607"/>
            <a:chOff x="0" y="0"/>
            <a:chExt cx="3627003" cy="1998646"/>
          </a:xfrm>
        </p:grpSpPr>
        <p:sp>
          <p:nvSpPr>
            <p:cNvPr id="8" name="Freeform 8"/>
            <p:cNvSpPr/>
            <p:nvPr/>
          </p:nvSpPr>
          <p:spPr>
            <a:xfrm>
              <a:off x="0" y="0"/>
              <a:ext cx="3627003" cy="1998646"/>
            </a:xfrm>
            <a:custGeom>
              <a:avLst/>
              <a:gdLst/>
              <a:ahLst/>
              <a:cxnLst/>
              <a:rect l="l" t="t" r="r" b="b"/>
              <a:pathLst>
                <a:path w="3627003" h="1998646">
                  <a:moveTo>
                    <a:pt x="28671" y="0"/>
                  </a:moveTo>
                  <a:lnTo>
                    <a:pt x="3598332" y="0"/>
                  </a:lnTo>
                  <a:cubicBezTo>
                    <a:pt x="3605936" y="0"/>
                    <a:pt x="3613228" y="3021"/>
                    <a:pt x="3618605" y="8398"/>
                  </a:cubicBezTo>
                  <a:cubicBezTo>
                    <a:pt x="3623982" y="13774"/>
                    <a:pt x="3627003" y="21067"/>
                    <a:pt x="3627003" y="28671"/>
                  </a:cubicBezTo>
                  <a:lnTo>
                    <a:pt x="3627003" y="1969975"/>
                  </a:lnTo>
                  <a:cubicBezTo>
                    <a:pt x="3627003" y="1977579"/>
                    <a:pt x="3623982" y="1984871"/>
                    <a:pt x="3618605" y="1990248"/>
                  </a:cubicBezTo>
                  <a:cubicBezTo>
                    <a:pt x="3613228" y="1995625"/>
                    <a:pt x="3605936" y="1998646"/>
                    <a:pt x="3598332" y="1998646"/>
                  </a:cubicBezTo>
                  <a:lnTo>
                    <a:pt x="28671" y="1998646"/>
                  </a:lnTo>
                  <a:cubicBezTo>
                    <a:pt x="21067" y="1998646"/>
                    <a:pt x="13774" y="1995625"/>
                    <a:pt x="8398" y="1990248"/>
                  </a:cubicBezTo>
                  <a:cubicBezTo>
                    <a:pt x="3021" y="1984871"/>
                    <a:pt x="0" y="1977579"/>
                    <a:pt x="0" y="1969975"/>
                  </a:cubicBezTo>
                  <a:lnTo>
                    <a:pt x="0" y="28671"/>
                  </a:lnTo>
                  <a:cubicBezTo>
                    <a:pt x="0" y="21067"/>
                    <a:pt x="3021" y="13774"/>
                    <a:pt x="8398" y="8398"/>
                  </a:cubicBezTo>
                  <a:cubicBezTo>
                    <a:pt x="13774" y="3021"/>
                    <a:pt x="21067" y="0"/>
                    <a:pt x="28671"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9" name="TextBox 9"/>
            <p:cNvSpPr txBox="1"/>
            <p:nvPr/>
          </p:nvSpPr>
          <p:spPr>
            <a:xfrm>
              <a:off x="0" y="-38100"/>
              <a:ext cx="3627003" cy="2036746"/>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191980" y="1532872"/>
            <a:ext cx="7418619" cy="666849"/>
          </a:xfrm>
          <a:prstGeom prst="rect">
            <a:avLst/>
          </a:prstGeom>
        </p:spPr>
        <p:txBody>
          <a:bodyPr wrap="square" lIns="0" tIns="0" rIns="0" bIns="0" rtlCol="0" anchor="t">
            <a:spAutoFit/>
          </a:bodyPr>
          <a:lstStyle/>
          <a:p>
            <a:pPr algn="ctr">
              <a:lnSpc>
                <a:spcPts val="5179"/>
              </a:lnSpc>
              <a:spcBef>
                <a:spcPct val="0"/>
              </a:spcBef>
            </a:pPr>
            <a:r>
              <a:rPr lang="en-US" sz="3699" b="1" spc="258" dirty="0">
                <a:solidFill>
                  <a:srgbClr val="000000"/>
                </a:solidFill>
                <a:latin typeface="Kulachat Serif Bold"/>
                <a:ea typeface="Kulachat Serif Bold"/>
                <a:cs typeface="Kulachat Serif Bold"/>
                <a:sym typeface="Kulachat Serif Bold"/>
              </a:rPr>
              <a:t>System General Overview</a:t>
            </a:r>
          </a:p>
        </p:txBody>
      </p:sp>
      <p:sp>
        <p:nvSpPr>
          <p:cNvPr id="11" name="TextBox 11"/>
          <p:cNvSpPr txBox="1"/>
          <p:nvPr/>
        </p:nvSpPr>
        <p:spPr>
          <a:xfrm>
            <a:off x="1180593" y="2597785"/>
            <a:ext cx="13117894" cy="7689215"/>
          </a:xfrm>
          <a:prstGeom prst="rect">
            <a:avLst/>
          </a:prstGeom>
        </p:spPr>
        <p:txBody>
          <a:bodyPr lIns="0" tIns="0" rIns="0" bIns="0" rtlCol="0" anchor="t">
            <a:spAutoFit/>
          </a:bodyPr>
          <a:lstStyle/>
          <a:p>
            <a:pPr algn="l">
              <a:lnSpc>
                <a:spcPts val="4059"/>
              </a:lnSpc>
              <a:spcBef>
                <a:spcPct val="0"/>
              </a:spcBef>
            </a:pPr>
            <a:r>
              <a:rPr lang="en-US" sz="2899" b="1" spc="202">
                <a:solidFill>
                  <a:srgbClr val="000000"/>
                </a:solidFill>
                <a:latin typeface="Kulachat Serif Bold"/>
                <a:ea typeface="Kulachat Serif Bold"/>
                <a:cs typeface="Kulachat Serif Bold"/>
                <a:sym typeface="Kulachat Serif Bold"/>
              </a:rPr>
              <a:t>3. Intelligent UI Management: To ensure a high-performance user experience, the system utilizes Partial Refresh logic. Instead of redrawing the entire screen—which causes flickering—the code identifies and updates only the specific pixels that have changed. This optimizes CPU usage and ensures a smooth, professional interface.</a:t>
            </a:r>
          </a:p>
          <a:p>
            <a:pPr algn="l">
              <a:lnSpc>
                <a:spcPts val="4059"/>
              </a:lnSpc>
              <a:spcBef>
                <a:spcPct val="0"/>
              </a:spcBef>
            </a:pPr>
            <a:r>
              <a:rPr lang="en-US" sz="2899" b="1" spc="202">
                <a:solidFill>
                  <a:srgbClr val="000000"/>
                </a:solidFill>
                <a:latin typeface="Kulachat Serif Bold"/>
                <a:ea typeface="Kulachat Serif Bold"/>
                <a:cs typeface="Kulachat Serif Bold"/>
                <a:sym typeface="Kulachat Serif Bold"/>
              </a:rPr>
              <a:t>4. Firmware Intelligence &amp; Diagnostics:</a:t>
            </a:r>
          </a:p>
          <a:p>
            <a:pPr marL="626107" lvl="1" indent="-313054" algn="l">
              <a:lnSpc>
                <a:spcPts val="4059"/>
              </a:lnSpc>
              <a:spcBef>
                <a:spcPct val="0"/>
              </a:spcBef>
              <a:buFont typeface="Arial"/>
              <a:buChar char="•"/>
            </a:pPr>
            <a:r>
              <a:rPr lang="en-US" sz="2899" b="1" spc="202">
                <a:solidFill>
                  <a:srgbClr val="000000"/>
                </a:solidFill>
                <a:latin typeface="Kulachat Serif Bold"/>
                <a:ea typeface="Kulachat Serif Bold"/>
                <a:cs typeface="Kulachat Serif Bold"/>
                <a:sym typeface="Kulachat Serif Bold"/>
              </a:rPr>
              <a:t>Self-Diagnostics (I2C Scanner): Upon startup, the system performs a hardware scan to verify the integrity of all sensor connections.</a:t>
            </a:r>
          </a:p>
          <a:p>
            <a:pPr marL="626107" lvl="1" indent="-313054" algn="l">
              <a:lnSpc>
                <a:spcPts val="4059"/>
              </a:lnSpc>
              <a:spcBef>
                <a:spcPct val="0"/>
              </a:spcBef>
              <a:buFont typeface="Arial"/>
              <a:buChar char="•"/>
            </a:pPr>
            <a:r>
              <a:rPr lang="en-US" sz="2899" b="1" spc="202">
                <a:solidFill>
                  <a:srgbClr val="000000"/>
                </a:solidFill>
                <a:latin typeface="Kulachat Serif Bold"/>
                <a:ea typeface="Kulachat Serif Bold"/>
                <a:cs typeface="Kulachat Serif Bold"/>
                <a:sym typeface="Kulachat Serif Bold"/>
              </a:rPr>
              <a:t>Software-based RTC: A high-precision digital clock is built directly into the firmware using internal timers, maintaining accurate time (HH:MM:SS) without needing an external RTC module.</a:t>
            </a:r>
          </a:p>
          <a:p>
            <a:pPr marL="626107" lvl="1" indent="-313054" algn="l">
              <a:lnSpc>
                <a:spcPts val="4059"/>
              </a:lnSpc>
              <a:spcBef>
                <a:spcPct val="0"/>
              </a:spcBef>
              <a:buFont typeface="Arial"/>
              <a:buChar char="•"/>
            </a:pPr>
            <a:r>
              <a:rPr lang="en-US" sz="2899" b="1" spc="202">
                <a:solidFill>
                  <a:srgbClr val="000000"/>
                </a:solidFill>
                <a:latin typeface="Kulachat Serif Bold"/>
                <a:ea typeface="Kulachat Serif Bold"/>
                <a:cs typeface="Kulachat Serif Bold"/>
                <a:sym typeface="Kulachat Serif Bold"/>
              </a:rPr>
              <a:t>Finite State Machine (FSM): The system manages three distinct operational modes (Heart Rate, Activity, SpO2) through a seamless single-button interface.</a:t>
            </a:r>
          </a:p>
          <a:p>
            <a:pPr algn="l">
              <a:lnSpc>
                <a:spcPts val="4059"/>
              </a:lnSpc>
              <a:spcBef>
                <a:spcPct val="0"/>
              </a:spcBef>
            </a:pPr>
            <a:endParaRPr lang="en-US" sz="2899" b="1" spc="202">
              <a:solidFill>
                <a:srgbClr val="000000"/>
              </a:solidFill>
              <a:latin typeface="Kulachat Serif Bold"/>
              <a:ea typeface="Kulachat Serif Bold"/>
              <a:cs typeface="Kulachat Serif Bold"/>
              <a:sym typeface="Kulachat Serif Bold"/>
            </a:endParaRPr>
          </a:p>
        </p:txBody>
      </p:sp>
      <p:sp>
        <p:nvSpPr>
          <p:cNvPr id="12" name="Freeform 12"/>
          <p:cNvSpPr/>
          <p:nvPr/>
        </p:nvSpPr>
        <p:spPr>
          <a:xfrm>
            <a:off x="14743411" y="2645410"/>
            <a:ext cx="3348516" cy="6033362"/>
          </a:xfrm>
          <a:custGeom>
            <a:avLst/>
            <a:gdLst/>
            <a:ahLst/>
            <a:cxnLst/>
            <a:rect l="l" t="t" r="r" b="b"/>
            <a:pathLst>
              <a:path w="3348516" h="6033362">
                <a:moveTo>
                  <a:pt x="0" y="0"/>
                </a:moveTo>
                <a:lnTo>
                  <a:pt x="3348516" y="0"/>
                </a:lnTo>
                <a:lnTo>
                  <a:pt x="3348516" y="6033362"/>
                </a:lnTo>
                <a:lnTo>
                  <a:pt x="0" y="6033362"/>
                </a:lnTo>
                <a:lnTo>
                  <a:pt x="0" y="0"/>
                </a:lnTo>
                <a:close/>
              </a:path>
            </a:pathLst>
          </a:custGeom>
          <a:blipFill>
            <a:blip r:embed="rId7"/>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AutoShape 5"/>
          <p:cNvSpPr/>
          <p:nvPr/>
        </p:nvSpPr>
        <p:spPr>
          <a:xfrm>
            <a:off x="4519841" y="257329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6" name="AutoShape 6"/>
          <p:cNvSpPr/>
          <p:nvPr/>
        </p:nvSpPr>
        <p:spPr>
          <a:xfrm>
            <a:off x="4519841" y="3728291"/>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7" name="AutoShape 7"/>
          <p:cNvSpPr/>
          <p:nvPr/>
        </p:nvSpPr>
        <p:spPr>
          <a:xfrm>
            <a:off x="4519841" y="4883288"/>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8" name="AutoShape 8"/>
          <p:cNvSpPr/>
          <p:nvPr/>
        </p:nvSpPr>
        <p:spPr>
          <a:xfrm>
            <a:off x="4519841" y="603828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9" name="AutoShape 9"/>
          <p:cNvSpPr/>
          <p:nvPr/>
        </p:nvSpPr>
        <p:spPr>
          <a:xfrm flipV="1">
            <a:off x="4519841" y="7193282"/>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10" name="TextBox 10"/>
          <p:cNvSpPr txBox="1"/>
          <p:nvPr/>
        </p:nvSpPr>
        <p:spPr>
          <a:xfrm>
            <a:off x="4519841" y="1481446"/>
            <a:ext cx="8994515" cy="1038225"/>
          </a:xfrm>
          <a:prstGeom prst="rect">
            <a:avLst/>
          </a:prstGeom>
        </p:spPr>
        <p:txBody>
          <a:bodyPr lIns="0" tIns="0" rIns="0" bIns="0" rtlCol="0" anchor="t">
            <a:spAutoFit/>
          </a:bodyPr>
          <a:lstStyle/>
          <a:p>
            <a:pPr algn="l">
              <a:lnSpc>
                <a:spcPts val="8279"/>
              </a:lnSpc>
            </a:pPr>
            <a:r>
              <a:rPr lang="en-US" sz="6899" b="1" spc="-275">
                <a:solidFill>
                  <a:srgbClr val="000000"/>
                </a:solidFill>
                <a:latin typeface="Kulachat Serif Bold"/>
                <a:ea typeface="Kulachat Serif Bold"/>
                <a:cs typeface="Kulachat Serif Bold"/>
                <a:sym typeface="Kulachat Serif Bold"/>
              </a:rPr>
              <a:t>Table of Contents</a:t>
            </a:r>
          </a:p>
        </p:txBody>
      </p:sp>
      <p:sp>
        <p:nvSpPr>
          <p:cNvPr id="11" name="TextBox 11"/>
          <p:cNvSpPr txBox="1"/>
          <p:nvPr/>
        </p:nvSpPr>
        <p:spPr>
          <a:xfrm>
            <a:off x="12458017" y="2857540"/>
            <a:ext cx="2112680" cy="757957"/>
          </a:xfrm>
          <a:prstGeom prst="rect">
            <a:avLst/>
          </a:prstGeom>
        </p:spPr>
        <p:txBody>
          <a:bodyPr lIns="0" tIns="0" rIns="0" bIns="0" rtlCol="0" anchor="t">
            <a:spAutoFit/>
          </a:bodyPr>
          <a:lstStyle/>
          <a:p>
            <a:pPr algn="ctr">
              <a:lnSpc>
                <a:spcPts val="5529"/>
              </a:lnSpc>
            </a:pPr>
            <a:r>
              <a:rPr lang="en-US" sz="6143" b="1" spc="-245">
                <a:solidFill>
                  <a:srgbClr val="FFFFFF"/>
                </a:solidFill>
                <a:latin typeface="Atkinson Hyperlegible Bold"/>
                <a:ea typeface="Atkinson Hyperlegible Bold"/>
                <a:cs typeface="Atkinson Hyperlegible Bold"/>
                <a:sym typeface="Atkinson Hyperlegible Bold"/>
              </a:rPr>
              <a:t>1</a:t>
            </a:r>
          </a:p>
        </p:txBody>
      </p:sp>
      <p:sp>
        <p:nvSpPr>
          <p:cNvPr id="12" name="TextBox 12"/>
          <p:cNvSpPr txBox="1"/>
          <p:nvPr/>
        </p:nvSpPr>
        <p:spPr>
          <a:xfrm>
            <a:off x="4600209" y="2804115"/>
            <a:ext cx="3557144"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Idea</a:t>
            </a:r>
          </a:p>
        </p:txBody>
      </p:sp>
      <p:sp>
        <p:nvSpPr>
          <p:cNvPr id="13" name="TextBox 13"/>
          <p:cNvSpPr txBox="1"/>
          <p:nvPr/>
        </p:nvSpPr>
        <p:spPr>
          <a:xfrm>
            <a:off x="12458017" y="4012202"/>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2</a:t>
            </a:r>
          </a:p>
        </p:txBody>
      </p:sp>
      <p:sp>
        <p:nvSpPr>
          <p:cNvPr id="14" name="TextBox 14"/>
          <p:cNvSpPr txBox="1"/>
          <p:nvPr/>
        </p:nvSpPr>
        <p:spPr>
          <a:xfrm>
            <a:off x="12458017" y="5167198"/>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3</a:t>
            </a:r>
          </a:p>
        </p:txBody>
      </p:sp>
      <p:sp>
        <p:nvSpPr>
          <p:cNvPr id="15" name="TextBox 15"/>
          <p:cNvSpPr txBox="1"/>
          <p:nvPr/>
        </p:nvSpPr>
        <p:spPr>
          <a:xfrm>
            <a:off x="12458017" y="6322195"/>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4</a:t>
            </a:r>
          </a:p>
        </p:txBody>
      </p:sp>
      <p:sp>
        <p:nvSpPr>
          <p:cNvPr id="16" name="TextBox 16"/>
          <p:cNvSpPr txBox="1"/>
          <p:nvPr/>
        </p:nvSpPr>
        <p:spPr>
          <a:xfrm>
            <a:off x="12458017" y="7407360"/>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5</a:t>
            </a:r>
          </a:p>
        </p:txBody>
      </p:sp>
      <p:sp>
        <p:nvSpPr>
          <p:cNvPr id="17" name="TextBox 17"/>
          <p:cNvSpPr txBox="1"/>
          <p:nvPr/>
        </p:nvSpPr>
        <p:spPr>
          <a:xfrm>
            <a:off x="4600209" y="3961654"/>
            <a:ext cx="5233871"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Components</a:t>
            </a:r>
          </a:p>
        </p:txBody>
      </p:sp>
      <p:sp>
        <p:nvSpPr>
          <p:cNvPr id="18" name="TextBox 18"/>
          <p:cNvSpPr txBox="1"/>
          <p:nvPr/>
        </p:nvSpPr>
        <p:spPr>
          <a:xfrm>
            <a:off x="4579075" y="5119192"/>
            <a:ext cx="402870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Connections</a:t>
            </a:r>
          </a:p>
        </p:txBody>
      </p:sp>
      <p:sp>
        <p:nvSpPr>
          <p:cNvPr id="19" name="TextBox 19"/>
          <p:cNvSpPr txBox="1"/>
          <p:nvPr/>
        </p:nvSpPr>
        <p:spPr>
          <a:xfrm>
            <a:off x="4519841" y="6266216"/>
            <a:ext cx="1653361" cy="695960"/>
          </a:xfrm>
          <a:prstGeom prst="rect">
            <a:avLst/>
          </a:prstGeom>
        </p:spPr>
        <p:txBody>
          <a:bodyPr lIns="0" tIns="0" rIns="0" bIns="0" rtlCol="0" anchor="t">
            <a:spAutoFit/>
          </a:bodyPr>
          <a:lstStyle/>
          <a:p>
            <a:pPr algn="l">
              <a:lnSpc>
                <a:spcPts val="5739"/>
              </a:lnSpc>
              <a:spcBef>
                <a:spcPct val="0"/>
              </a:spcBef>
            </a:pPr>
            <a:r>
              <a:rPr lang="en-US" sz="4099" b="1" spc="286">
                <a:solidFill>
                  <a:srgbClr val="FFFFFF"/>
                </a:solidFill>
                <a:latin typeface="Kulachat Serif Bold"/>
                <a:ea typeface="Kulachat Serif Bold"/>
                <a:cs typeface="Kulachat Serif Bold"/>
                <a:sym typeface="Kulachat Serif Bold"/>
              </a:rPr>
              <a:t>Code</a:t>
            </a:r>
          </a:p>
        </p:txBody>
      </p:sp>
      <p:sp>
        <p:nvSpPr>
          <p:cNvPr id="20" name="TextBox 20"/>
          <p:cNvSpPr txBox="1"/>
          <p:nvPr/>
        </p:nvSpPr>
        <p:spPr>
          <a:xfrm>
            <a:off x="4494005" y="7423488"/>
            <a:ext cx="411377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Future Work</a:t>
            </a:r>
          </a:p>
        </p:txBody>
      </p:sp>
      <p:sp>
        <p:nvSpPr>
          <p:cNvPr id="21" name="Freeform 21"/>
          <p:cNvSpPr/>
          <p:nvPr/>
        </p:nvSpPr>
        <p:spPr>
          <a:xfrm rot="-8268606" flipV="1">
            <a:off x="-2661762" y="1830596"/>
            <a:ext cx="6671275" cy="7837034"/>
          </a:xfrm>
          <a:custGeom>
            <a:avLst/>
            <a:gdLst/>
            <a:ahLst/>
            <a:cxnLst/>
            <a:rect l="l" t="t" r="r" b="b"/>
            <a:pathLst>
              <a:path w="6671275" h="7837034">
                <a:moveTo>
                  <a:pt x="0" y="7837034"/>
                </a:moveTo>
                <a:lnTo>
                  <a:pt x="6671275" y="7837034"/>
                </a:lnTo>
                <a:lnTo>
                  <a:pt x="6671275" y="0"/>
                </a:lnTo>
                <a:lnTo>
                  <a:pt x="0" y="0"/>
                </a:lnTo>
                <a:lnTo>
                  <a:pt x="0" y="7837034"/>
                </a:lnTo>
                <a:close/>
              </a:path>
            </a:pathLst>
          </a:custGeom>
          <a:blipFill>
            <a:blip r:embed="rId5"/>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rot="1135369" flipH="1" flipV="1">
            <a:off x="13055100" y="2700804"/>
            <a:ext cx="3811867" cy="2963208"/>
          </a:xfrm>
          <a:custGeom>
            <a:avLst/>
            <a:gdLst/>
            <a:ahLst/>
            <a:cxnLst/>
            <a:rect l="l" t="t" r="r" b="b"/>
            <a:pathLst>
              <a:path w="3811867" h="2963208">
                <a:moveTo>
                  <a:pt x="3811868" y="2963208"/>
                </a:moveTo>
                <a:lnTo>
                  <a:pt x="0" y="2963208"/>
                </a:lnTo>
                <a:lnTo>
                  <a:pt x="0" y="0"/>
                </a:lnTo>
                <a:lnTo>
                  <a:pt x="3811868" y="0"/>
                </a:lnTo>
                <a:lnTo>
                  <a:pt x="3811868" y="2963208"/>
                </a:lnTo>
                <a:close/>
              </a:path>
            </a:pathLst>
          </a:custGeom>
          <a:blipFill>
            <a:blip r:embed="rId5"/>
            <a:stretch>
              <a:fillRect b="-121315"/>
            </a:stretch>
          </a:blipFill>
        </p:spPr>
        <p:txBody>
          <a:bodyPr/>
          <a:lstStyle/>
          <a:p>
            <a:endParaRPr lang="ar-EG"/>
          </a:p>
        </p:txBody>
      </p:sp>
      <p:grpSp>
        <p:nvGrpSpPr>
          <p:cNvPr id="6" name="Group 6"/>
          <p:cNvGrpSpPr/>
          <p:nvPr/>
        </p:nvGrpSpPr>
        <p:grpSpPr>
          <a:xfrm>
            <a:off x="12202012" y="8200172"/>
            <a:ext cx="5409713" cy="861719"/>
            <a:chOff x="0" y="0"/>
            <a:chExt cx="1307483" cy="208270"/>
          </a:xfrm>
        </p:grpSpPr>
        <p:sp>
          <p:nvSpPr>
            <p:cNvPr id="7" name="Freeform 7"/>
            <p:cNvSpPr/>
            <p:nvPr/>
          </p:nvSpPr>
          <p:spPr>
            <a:xfrm>
              <a:off x="0" y="0"/>
              <a:ext cx="1307483" cy="208270"/>
            </a:xfrm>
            <a:custGeom>
              <a:avLst/>
              <a:gdLst/>
              <a:ahLst/>
              <a:cxnLst/>
              <a:rect l="l" t="t" r="r" b="b"/>
              <a:pathLst>
                <a:path w="1307483" h="208270">
                  <a:moveTo>
                    <a:pt x="653741" y="0"/>
                  </a:moveTo>
                  <a:cubicBezTo>
                    <a:pt x="292690" y="0"/>
                    <a:pt x="0" y="46623"/>
                    <a:pt x="0" y="104135"/>
                  </a:cubicBezTo>
                  <a:cubicBezTo>
                    <a:pt x="0" y="161647"/>
                    <a:pt x="292690" y="208270"/>
                    <a:pt x="653741" y="208270"/>
                  </a:cubicBezTo>
                  <a:cubicBezTo>
                    <a:pt x="1014793" y="208270"/>
                    <a:pt x="1307483" y="161647"/>
                    <a:pt x="1307483" y="104135"/>
                  </a:cubicBezTo>
                  <a:cubicBezTo>
                    <a:pt x="1307483" y="46623"/>
                    <a:pt x="1014793" y="0"/>
                    <a:pt x="653741" y="0"/>
                  </a:cubicBezTo>
                  <a:close/>
                </a:path>
              </a:pathLst>
            </a:custGeom>
            <a:solidFill>
              <a:srgbClr val="5A5957"/>
            </a:solidFill>
          </p:spPr>
          <p:txBody>
            <a:bodyPr/>
            <a:lstStyle/>
            <a:p>
              <a:endParaRPr lang="ar-EG"/>
            </a:p>
          </p:txBody>
        </p:sp>
        <p:sp>
          <p:nvSpPr>
            <p:cNvPr id="8" name="TextBox 8"/>
            <p:cNvSpPr txBox="1"/>
            <p:nvPr/>
          </p:nvSpPr>
          <p:spPr>
            <a:xfrm>
              <a:off x="122576" y="29050"/>
              <a:ext cx="1062330" cy="159695"/>
            </a:xfrm>
            <a:prstGeom prst="rect">
              <a:avLst/>
            </a:prstGeom>
          </p:spPr>
          <p:txBody>
            <a:bodyPr lIns="50800" tIns="50800" rIns="50800" bIns="50800" rtlCol="0" anchor="ctr"/>
            <a:lstStyle/>
            <a:p>
              <a:pPr algn="ctr">
                <a:lnSpc>
                  <a:spcPts val="2177"/>
                </a:lnSpc>
              </a:pPr>
              <a:endParaRPr/>
            </a:p>
          </p:txBody>
        </p:sp>
      </p:grpSp>
      <p:sp>
        <p:nvSpPr>
          <p:cNvPr id="9" name="Freeform 9"/>
          <p:cNvSpPr/>
          <p:nvPr/>
        </p:nvSpPr>
        <p:spPr>
          <a:xfrm>
            <a:off x="13071652" y="4248639"/>
            <a:ext cx="3670434" cy="4679575"/>
          </a:xfrm>
          <a:custGeom>
            <a:avLst/>
            <a:gdLst/>
            <a:ahLst/>
            <a:cxnLst/>
            <a:rect l="l" t="t" r="r" b="b"/>
            <a:pathLst>
              <a:path w="3670434" h="4679575">
                <a:moveTo>
                  <a:pt x="0" y="0"/>
                </a:moveTo>
                <a:lnTo>
                  <a:pt x="3670434" y="0"/>
                </a:lnTo>
                <a:lnTo>
                  <a:pt x="3670434" y="4679575"/>
                </a:lnTo>
                <a:lnTo>
                  <a:pt x="0" y="4679575"/>
                </a:lnTo>
                <a:lnTo>
                  <a:pt x="0" y="0"/>
                </a:lnTo>
                <a:close/>
              </a:path>
            </a:pathLst>
          </a:custGeom>
          <a:blipFill>
            <a:blip r:embed="rId6"/>
            <a:stretch>
              <a:fillRect/>
            </a:stretch>
          </a:blipFill>
        </p:spPr>
        <p:txBody>
          <a:bodyPr/>
          <a:lstStyle/>
          <a:p>
            <a:endParaRPr lang="ar-EG"/>
          </a:p>
        </p:txBody>
      </p:sp>
      <p:sp>
        <p:nvSpPr>
          <p:cNvPr id="10" name="Freeform 10"/>
          <p:cNvSpPr/>
          <p:nvPr/>
        </p:nvSpPr>
        <p:spPr>
          <a:xfrm>
            <a:off x="12385725" y="6425611"/>
            <a:ext cx="4450827" cy="3459911"/>
          </a:xfrm>
          <a:custGeom>
            <a:avLst/>
            <a:gdLst/>
            <a:ahLst/>
            <a:cxnLst/>
            <a:rect l="l" t="t" r="r" b="b"/>
            <a:pathLst>
              <a:path w="4450827" h="3459911">
                <a:moveTo>
                  <a:pt x="0" y="0"/>
                </a:moveTo>
                <a:lnTo>
                  <a:pt x="4450827" y="0"/>
                </a:lnTo>
                <a:lnTo>
                  <a:pt x="4450827" y="3459911"/>
                </a:lnTo>
                <a:lnTo>
                  <a:pt x="0" y="3459911"/>
                </a:lnTo>
                <a:lnTo>
                  <a:pt x="0" y="0"/>
                </a:lnTo>
                <a:close/>
              </a:path>
            </a:pathLst>
          </a:custGeom>
          <a:blipFill>
            <a:blip r:embed="rId5"/>
            <a:stretch>
              <a:fillRect b="-121315"/>
            </a:stretch>
          </a:blipFill>
        </p:spPr>
        <p:txBody>
          <a:bodyPr/>
          <a:lstStyle/>
          <a:p>
            <a:endParaRPr lang="ar-EG"/>
          </a:p>
        </p:txBody>
      </p:sp>
      <p:grpSp>
        <p:nvGrpSpPr>
          <p:cNvPr id="11" name="Group 11"/>
          <p:cNvGrpSpPr/>
          <p:nvPr/>
        </p:nvGrpSpPr>
        <p:grpSpPr>
          <a:xfrm>
            <a:off x="532835" y="3022225"/>
            <a:ext cx="10815631" cy="1652732"/>
            <a:chOff x="0" y="0"/>
            <a:chExt cx="2848561" cy="435287"/>
          </a:xfrm>
        </p:grpSpPr>
        <p:sp>
          <p:nvSpPr>
            <p:cNvPr id="12" name="Freeform 12"/>
            <p:cNvSpPr/>
            <p:nvPr/>
          </p:nvSpPr>
          <p:spPr>
            <a:xfrm>
              <a:off x="0" y="0"/>
              <a:ext cx="2848561" cy="435287"/>
            </a:xfrm>
            <a:custGeom>
              <a:avLst/>
              <a:gdLst/>
              <a:ahLst/>
              <a:cxnLst/>
              <a:rect l="l" t="t" r="r" b="b"/>
              <a:pathLst>
                <a:path w="2848561" h="435287">
                  <a:moveTo>
                    <a:pt x="36506" y="0"/>
                  </a:moveTo>
                  <a:lnTo>
                    <a:pt x="2812055" y="0"/>
                  </a:lnTo>
                  <a:cubicBezTo>
                    <a:pt x="2821737" y="0"/>
                    <a:pt x="2831023" y="3846"/>
                    <a:pt x="2837869" y="10692"/>
                  </a:cubicBezTo>
                  <a:cubicBezTo>
                    <a:pt x="2844715" y="17539"/>
                    <a:pt x="2848561" y="26824"/>
                    <a:pt x="2848561" y="36506"/>
                  </a:cubicBezTo>
                  <a:lnTo>
                    <a:pt x="2848561" y="398781"/>
                  </a:lnTo>
                  <a:cubicBezTo>
                    <a:pt x="2848561" y="418943"/>
                    <a:pt x="2832217" y="435287"/>
                    <a:pt x="2812055" y="435287"/>
                  </a:cubicBezTo>
                  <a:lnTo>
                    <a:pt x="36506" y="435287"/>
                  </a:lnTo>
                  <a:cubicBezTo>
                    <a:pt x="16344" y="435287"/>
                    <a:pt x="0" y="418943"/>
                    <a:pt x="0" y="398781"/>
                  </a:cubicBezTo>
                  <a:lnTo>
                    <a:pt x="0" y="36506"/>
                  </a:lnTo>
                  <a:cubicBezTo>
                    <a:pt x="0" y="16344"/>
                    <a:pt x="16344" y="0"/>
                    <a:pt x="36506"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13" name="TextBox 13"/>
            <p:cNvSpPr txBox="1"/>
            <p:nvPr/>
          </p:nvSpPr>
          <p:spPr>
            <a:xfrm>
              <a:off x="0" y="-38100"/>
              <a:ext cx="2848561" cy="47338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580441" y="5016673"/>
            <a:ext cx="10843642" cy="1749604"/>
            <a:chOff x="0" y="0"/>
            <a:chExt cx="2855939" cy="460801"/>
          </a:xfrm>
        </p:grpSpPr>
        <p:sp>
          <p:nvSpPr>
            <p:cNvPr id="15" name="Freeform 15"/>
            <p:cNvSpPr/>
            <p:nvPr/>
          </p:nvSpPr>
          <p:spPr>
            <a:xfrm>
              <a:off x="0" y="0"/>
              <a:ext cx="2855938" cy="460801"/>
            </a:xfrm>
            <a:custGeom>
              <a:avLst/>
              <a:gdLst/>
              <a:ahLst/>
              <a:cxnLst/>
              <a:rect l="l" t="t" r="r" b="b"/>
              <a:pathLst>
                <a:path w="2855938" h="460801">
                  <a:moveTo>
                    <a:pt x="36412" y="0"/>
                  </a:moveTo>
                  <a:lnTo>
                    <a:pt x="2819527" y="0"/>
                  </a:lnTo>
                  <a:cubicBezTo>
                    <a:pt x="2829184" y="0"/>
                    <a:pt x="2838445" y="3836"/>
                    <a:pt x="2845274" y="10665"/>
                  </a:cubicBezTo>
                  <a:cubicBezTo>
                    <a:pt x="2852102" y="17493"/>
                    <a:pt x="2855938" y="26755"/>
                    <a:pt x="2855938" y="36412"/>
                  </a:cubicBezTo>
                  <a:lnTo>
                    <a:pt x="2855938" y="424389"/>
                  </a:lnTo>
                  <a:cubicBezTo>
                    <a:pt x="2855938" y="434046"/>
                    <a:pt x="2852102" y="443308"/>
                    <a:pt x="2845274" y="450136"/>
                  </a:cubicBezTo>
                  <a:cubicBezTo>
                    <a:pt x="2838445" y="456965"/>
                    <a:pt x="2829184" y="460801"/>
                    <a:pt x="2819527" y="460801"/>
                  </a:cubicBezTo>
                  <a:lnTo>
                    <a:pt x="36412" y="460801"/>
                  </a:lnTo>
                  <a:cubicBezTo>
                    <a:pt x="26755" y="460801"/>
                    <a:pt x="17493" y="456965"/>
                    <a:pt x="10665" y="450136"/>
                  </a:cubicBezTo>
                  <a:cubicBezTo>
                    <a:pt x="3836" y="443308"/>
                    <a:pt x="0" y="434046"/>
                    <a:pt x="0" y="424389"/>
                  </a:cubicBezTo>
                  <a:lnTo>
                    <a:pt x="0" y="36412"/>
                  </a:lnTo>
                  <a:cubicBezTo>
                    <a:pt x="0" y="26755"/>
                    <a:pt x="3836" y="17493"/>
                    <a:pt x="10665" y="10665"/>
                  </a:cubicBezTo>
                  <a:cubicBezTo>
                    <a:pt x="17493" y="3836"/>
                    <a:pt x="26755" y="0"/>
                    <a:pt x="36412" y="0"/>
                  </a:cubicBezTo>
                  <a:close/>
                </a:path>
              </a:pathLst>
            </a:custGeom>
            <a:solidFill>
              <a:srgbClr val="E4E4E4"/>
            </a:solidFill>
          </p:spPr>
          <p:txBody>
            <a:bodyPr/>
            <a:lstStyle/>
            <a:p>
              <a:endParaRPr lang="ar-EG"/>
            </a:p>
          </p:txBody>
        </p:sp>
        <p:sp>
          <p:nvSpPr>
            <p:cNvPr id="16" name="TextBox 16"/>
            <p:cNvSpPr txBox="1"/>
            <p:nvPr/>
          </p:nvSpPr>
          <p:spPr>
            <a:xfrm>
              <a:off x="0" y="-38100"/>
              <a:ext cx="2855939" cy="498901"/>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940651" y="284008"/>
            <a:ext cx="782437" cy="797388"/>
          </a:xfrm>
          <a:custGeom>
            <a:avLst/>
            <a:gdLst/>
            <a:ahLst/>
            <a:cxnLst/>
            <a:rect l="l" t="t" r="r" b="b"/>
            <a:pathLst>
              <a:path w="782437" h="797388">
                <a:moveTo>
                  <a:pt x="0" y="0"/>
                </a:moveTo>
                <a:lnTo>
                  <a:pt x="782437" y="0"/>
                </a:lnTo>
                <a:lnTo>
                  <a:pt x="782437" y="797388"/>
                </a:lnTo>
                <a:lnTo>
                  <a:pt x="0" y="7973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8" name="TextBox 18"/>
          <p:cNvSpPr txBox="1"/>
          <p:nvPr/>
        </p:nvSpPr>
        <p:spPr>
          <a:xfrm>
            <a:off x="793608" y="3130406"/>
            <a:ext cx="10526848" cy="1398269"/>
          </a:xfrm>
          <a:prstGeom prst="rect">
            <a:avLst/>
          </a:prstGeom>
        </p:spPr>
        <p:txBody>
          <a:bodyPr lIns="0" tIns="0" rIns="0" bIns="0" rtlCol="0" anchor="t">
            <a:spAutoFit/>
          </a:bodyPr>
          <a:lstStyle/>
          <a:p>
            <a:pPr algn="l">
              <a:lnSpc>
                <a:spcPts val="3780"/>
              </a:lnSpc>
              <a:spcBef>
                <a:spcPct val="0"/>
              </a:spcBef>
            </a:pPr>
            <a:r>
              <a:rPr lang="en-US" sz="2700" b="1" spc="189">
                <a:solidFill>
                  <a:srgbClr val="000000"/>
                </a:solidFill>
                <a:latin typeface="Kulachat Serif Bold"/>
                <a:ea typeface="Kulachat Serif Bold"/>
                <a:cs typeface="Kulachat Serif Bold"/>
                <a:sym typeface="Kulachat Serif Bold"/>
              </a:rPr>
              <a:t>Waterproof Design (IP68): Enhancing the hardware casing to be fully water-resistant, allowing for use during swimming and in all weather conditions.</a:t>
            </a:r>
          </a:p>
        </p:txBody>
      </p:sp>
      <p:sp>
        <p:nvSpPr>
          <p:cNvPr id="19" name="TextBox 19"/>
          <p:cNvSpPr txBox="1"/>
          <p:nvPr/>
        </p:nvSpPr>
        <p:spPr>
          <a:xfrm>
            <a:off x="1869224" y="5173290"/>
            <a:ext cx="10526848" cy="1398269"/>
          </a:xfrm>
          <a:prstGeom prst="rect">
            <a:avLst/>
          </a:prstGeom>
        </p:spPr>
        <p:txBody>
          <a:bodyPr lIns="0" tIns="0" rIns="0" bIns="0" rtlCol="0" anchor="t">
            <a:spAutoFit/>
          </a:bodyPr>
          <a:lstStyle/>
          <a:p>
            <a:pPr algn="l">
              <a:lnSpc>
                <a:spcPts val="3780"/>
              </a:lnSpc>
              <a:spcBef>
                <a:spcPct val="0"/>
              </a:spcBef>
            </a:pPr>
            <a:r>
              <a:rPr lang="en-US" sz="2700" b="1" spc="189">
                <a:solidFill>
                  <a:srgbClr val="000000"/>
                </a:solidFill>
                <a:latin typeface="Kulachat Serif Bold"/>
                <a:ea typeface="Kulachat Serif Bold"/>
                <a:cs typeface="Kulachat Serif Bold"/>
                <a:sym typeface="Kulachat Serif Bold"/>
              </a:rPr>
              <a:t>Mobile App Integration: Developing a dedicated smartphone application to sync data and view long-term health trends via Bluetooth Low Energy (BLE).</a:t>
            </a:r>
          </a:p>
        </p:txBody>
      </p:sp>
      <p:sp>
        <p:nvSpPr>
          <p:cNvPr id="20" name="TextBox 20"/>
          <p:cNvSpPr txBox="1"/>
          <p:nvPr/>
        </p:nvSpPr>
        <p:spPr>
          <a:xfrm>
            <a:off x="7002261" y="296622"/>
            <a:ext cx="3230285" cy="695960"/>
          </a:xfrm>
          <a:prstGeom prst="rect">
            <a:avLst/>
          </a:prstGeom>
        </p:spPr>
        <p:txBody>
          <a:bodyPr lIns="0" tIns="0" rIns="0" bIns="0" rtlCol="0" anchor="t">
            <a:spAutoFit/>
          </a:bodyPr>
          <a:lstStyle/>
          <a:p>
            <a:pPr algn="ctr">
              <a:lnSpc>
                <a:spcPts val="5739"/>
              </a:lnSpc>
              <a:spcBef>
                <a:spcPct val="0"/>
              </a:spcBef>
            </a:pPr>
            <a:r>
              <a:rPr lang="en-US" sz="4099" b="1" spc="286">
                <a:solidFill>
                  <a:srgbClr val="000000"/>
                </a:solidFill>
                <a:latin typeface="Kulachat Serif Bold"/>
                <a:ea typeface="Kulachat Serif Bold"/>
                <a:cs typeface="Kulachat Serif Bold"/>
                <a:sym typeface="Kulachat Serif Bold"/>
              </a:rPr>
              <a:t>Future 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46422"/>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dirty="0"/>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TextBox 5"/>
          <p:cNvSpPr txBox="1"/>
          <p:nvPr/>
        </p:nvSpPr>
        <p:spPr>
          <a:xfrm>
            <a:off x="730720" y="1606699"/>
            <a:ext cx="17204633" cy="1808187"/>
          </a:xfrm>
          <a:prstGeom prst="rect">
            <a:avLst/>
          </a:prstGeom>
        </p:spPr>
        <p:txBody>
          <a:bodyPr wrap="square" lIns="0" tIns="0" rIns="0" bIns="0" rtlCol="0" anchor="t">
            <a:spAutoFit/>
          </a:bodyPr>
          <a:lstStyle/>
          <a:p>
            <a:pPr algn="l">
              <a:lnSpc>
                <a:spcPts val="3919"/>
              </a:lnSpc>
              <a:spcBef>
                <a:spcPct val="0"/>
              </a:spcBef>
            </a:pPr>
            <a:r>
              <a:rPr lang="en-US" sz="2799" b="1" dirty="0">
                <a:solidFill>
                  <a:srgbClr val="FFFFFF"/>
                </a:solidFill>
                <a:latin typeface="Kulachat Serif Bold"/>
                <a:ea typeface="Kulachat Serif Bold"/>
                <a:cs typeface="Kulachat Serif Bold"/>
                <a:sym typeface="Kulachat Serif Bold"/>
              </a:rPr>
              <a:t>Thanks and Appreciation : </a:t>
            </a:r>
          </a:p>
          <a:p>
            <a:pPr algn="l">
              <a:lnSpc>
                <a:spcPts val="3359"/>
              </a:lnSpc>
              <a:spcBef>
                <a:spcPct val="0"/>
              </a:spcBef>
            </a:pPr>
            <a:r>
              <a:rPr lang="en-US" sz="2400" spc="168" dirty="0">
                <a:solidFill>
                  <a:srgbClr val="FFFFFF"/>
                </a:solidFill>
                <a:latin typeface="Kulachat Serif"/>
                <a:ea typeface="Kulachat Serif"/>
                <a:cs typeface="Kulachat Serif"/>
                <a:sym typeface="Kulachat Serif"/>
              </a:rPr>
              <a:t>We would like to sincerely thank Dr. Soha Safwat, Dr. Haitham Farouk Dr. Muhamed Abdulhadi , Eng. Nada Abdelhamid for their valuable support and great efforts during our project. </a:t>
            </a:r>
          </a:p>
          <a:p>
            <a:pPr algn="l">
              <a:lnSpc>
                <a:spcPts val="3359"/>
              </a:lnSpc>
              <a:spcBef>
                <a:spcPct val="0"/>
              </a:spcBef>
            </a:pPr>
            <a:r>
              <a:rPr lang="en-US" sz="2400" dirty="0">
                <a:solidFill>
                  <a:srgbClr val="FFFFFF"/>
                </a:solidFill>
                <a:latin typeface="Kulachat Serif"/>
                <a:ea typeface="Kulachat Serif"/>
                <a:cs typeface="Kulachat Serif"/>
                <a:sym typeface="Kulachat Serif"/>
              </a:rPr>
              <a:t>Your guidance and encouragement meant a lot to us and truly made a difference.</a:t>
            </a:r>
          </a:p>
        </p:txBody>
      </p:sp>
      <p:sp>
        <p:nvSpPr>
          <p:cNvPr id="6" name="TextBox 6"/>
          <p:cNvSpPr txBox="1"/>
          <p:nvPr/>
        </p:nvSpPr>
        <p:spPr>
          <a:xfrm>
            <a:off x="1028700" y="4435034"/>
            <a:ext cx="7505700" cy="2180084"/>
          </a:xfrm>
          <a:prstGeom prst="rect">
            <a:avLst/>
          </a:prstGeom>
        </p:spPr>
        <p:txBody>
          <a:bodyPr wrap="square" lIns="0" tIns="0" rIns="0" bIns="0" rtlCol="0" anchor="t">
            <a:spAutoFit/>
          </a:bodyPr>
          <a:lstStyle/>
          <a:p>
            <a:pPr algn="l">
              <a:lnSpc>
                <a:spcPts val="3359"/>
              </a:lnSpc>
            </a:pPr>
            <a:r>
              <a:rPr lang="en-US" sz="2400" b="1" spc="168" dirty="0">
                <a:solidFill>
                  <a:srgbClr val="FFFFFF"/>
                </a:solidFill>
                <a:latin typeface="Kulachat Serif Bold"/>
                <a:ea typeface="Kulachat Serif Bold"/>
                <a:cs typeface="Kulachat Serif Bold"/>
                <a:sym typeface="Kulachat Serif Bold"/>
              </a:rPr>
              <a:t>Thomas Milad | 692400046 | A1</a:t>
            </a:r>
          </a:p>
          <a:p>
            <a:pPr algn="l">
              <a:lnSpc>
                <a:spcPts val="3359"/>
              </a:lnSpc>
            </a:pPr>
            <a:r>
              <a:rPr lang="en-US" sz="2400" b="1" spc="168" dirty="0">
                <a:solidFill>
                  <a:srgbClr val="FFFFFF"/>
                </a:solidFill>
                <a:latin typeface="Kulachat Serif Bold"/>
                <a:ea typeface="Kulachat Serif Bold"/>
                <a:cs typeface="Kulachat Serif Bold"/>
                <a:sym typeface="Kulachat Serif Bold"/>
              </a:rPr>
              <a:t>Ali Fahmi </a:t>
            </a:r>
            <a:r>
              <a:rPr lang="en-US" sz="2400" b="1" spc="168" dirty="0" err="1">
                <a:solidFill>
                  <a:srgbClr val="FFFFFF"/>
                </a:solidFill>
                <a:latin typeface="Kulachat Serif Bold"/>
                <a:ea typeface="Kulachat Serif Bold"/>
                <a:cs typeface="Kulachat Serif Bold"/>
                <a:sym typeface="Kulachat Serif Bold"/>
              </a:rPr>
              <a:t>Abolela</a:t>
            </a:r>
            <a:r>
              <a:rPr lang="en-US" sz="2400" b="1" spc="168" dirty="0">
                <a:solidFill>
                  <a:srgbClr val="FFFFFF"/>
                </a:solidFill>
                <a:latin typeface="Kulachat Serif Bold"/>
                <a:ea typeface="Kulachat Serif Bold"/>
                <a:cs typeface="Kulachat Serif Bold"/>
                <a:sym typeface="Kulachat Serif Bold"/>
              </a:rPr>
              <a:t> | 692400782 | A2</a:t>
            </a:r>
          </a:p>
          <a:p>
            <a:pPr algn="l">
              <a:lnSpc>
                <a:spcPts val="3359"/>
              </a:lnSpc>
            </a:pPr>
            <a:r>
              <a:rPr lang="en-US" sz="2400" b="1" spc="168" dirty="0">
                <a:solidFill>
                  <a:srgbClr val="FFFFFF"/>
                </a:solidFill>
                <a:latin typeface="Kulachat Serif Bold"/>
                <a:ea typeface="Kulachat Serif Bold"/>
                <a:cs typeface="Kulachat Serif Bold"/>
                <a:sym typeface="Kulachat Serif Bold"/>
              </a:rPr>
              <a:t>Mohamed Ali </a:t>
            </a:r>
            <a:r>
              <a:rPr lang="en-US" sz="2400" b="1" spc="168" dirty="0" err="1">
                <a:solidFill>
                  <a:srgbClr val="FFFFFF"/>
                </a:solidFill>
                <a:latin typeface="Kulachat Serif Bold"/>
                <a:ea typeface="Kulachat Serif Bold"/>
                <a:cs typeface="Kulachat Serif Bold"/>
                <a:sym typeface="Kulachat Serif Bold"/>
              </a:rPr>
              <a:t>Elgazar</a:t>
            </a:r>
            <a:r>
              <a:rPr lang="en-US" sz="2400" b="1" spc="168" dirty="0">
                <a:solidFill>
                  <a:srgbClr val="FFFFFF"/>
                </a:solidFill>
                <a:latin typeface="Kulachat Serif Bold"/>
                <a:ea typeface="Kulachat Serif Bold"/>
                <a:cs typeface="Kulachat Serif Bold"/>
                <a:sym typeface="Kulachat Serif Bold"/>
              </a:rPr>
              <a:t> | 692400051 | A4</a:t>
            </a:r>
          </a:p>
          <a:p>
            <a:pPr algn="l">
              <a:lnSpc>
                <a:spcPts val="3359"/>
              </a:lnSpc>
            </a:pPr>
            <a:r>
              <a:rPr lang="en-US" sz="2400" b="1" spc="168" dirty="0">
                <a:solidFill>
                  <a:srgbClr val="FFFFFF"/>
                </a:solidFill>
                <a:latin typeface="Kulachat Serif Bold"/>
                <a:ea typeface="Kulachat Serif Bold"/>
                <a:cs typeface="Kulachat Serif Bold"/>
                <a:sym typeface="Kulachat Serif Bold"/>
              </a:rPr>
              <a:t>Mohamed Mahmoud | 692400363 | A5</a:t>
            </a:r>
          </a:p>
          <a:p>
            <a:pPr algn="l">
              <a:lnSpc>
                <a:spcPts val="3359"/>
              </a:lnSpc>
              <a:spcBef>
                <a:spcPct val="0"/>
              </a:spcBef>
            </a:pPr>
            <a:endParaRPr lang="en-US" sz="2400" b="1" spc="168" dirty="0">
              <a:solidFill>
                <a:srgbClr val="FFFFFF"/>
              </a:solidFill>
              <a:latin typeface="Kulachat Serif Bold"/>
              <a:ea typeface="Kulachat Serif Bold"/>
              <a:cs typeface="Kulachat Serif Bold"/>
              <a:sym typeface="Kulachat Serif Bold"/>
            </a:endParaRPr>
          </a:p>
        </p:txBody>
      </p:sp>
      <p:sp>
        <p:nvSpPr>
          <p:cNvPr id="7" name="TextBox 7"/>
          <p:cNvSpPr txBox="1"/>
          <p:nvPr/>
        </p:nvSpPr>
        <p:spPr>
          <a:xfrm>
            <a:off x="730720" y="3753162"/>
            <a:ext cx="3373194" cy="581284"/>
          </a:xfrm>
          <a:prstGeom prst="rect">
            <a:avLst/>
          </a:prstGeom>
        </p:spPr>
        <p:txBody>
          <a:bodyPr wrap="square" lIns="0" tIns="0" rIns="0" bIns="0" rtlCol="0" anchor="t">
            <a:spAutoFit/>
          </a:bodyPr>
          <a:lstStyle/>
          <a:p>
            <a:pPr algn="ctr">
              <a:lnSpc>
                <a:spcPts val="4480"/>
              </a:lnSpc>
              <a:spcBef>
                <a:spcPct val="0"/>
              </a:spcBef>
            </a:pPr>
            <a:r>
              <a:rPr lang="en-US" sz="3200" b="1" spc="224" dirty="0">
                <a:solidFill>
                  <a:srgbClr val="FFFFFF"/>
                </a:solidFill>
                <a:latin typeface="Kulachat Serif Bold"/>
                <a:ea typeface="Kulachat Serif Bold"/>
                <a:cs typeface="Kulachat Serif Bold"/>
                <a:sym typeface="Kulachat Serif Bold"/>
              </a:rPr>
              <a:t>OUR TEAM:</a:t>
            </a:r>
          </a:p>
        </p:txBody>
      </p:sp>
      <p:sp>
        <p:nvSpPr>
          <p:cNvPr id="8" name="AutoShape 8"/>
          <p:cNvSpPr/>
          <p:nvPr/>
        </p:nvSpPr>
        <p:spPr>
          <a:xfrm>
            <a:off x="3304295" y="3666910"/>
            <a:ext cx="11679411" cy="0"/>
          </a:xfrm>
          <a:prstGeom prst="line">
            <a:avLst/>
          </a:prstGeom>
          <a:ln w="19050" cap="flat">
            <a:solidFill>
              <a:srgbClr val="FFFFFF"/>
            </a:solidFill>
            <a:prstDash val="solid"/>
            <a:headEnd type="none" w="sm" len="sm"/>
            <a:tailEnd type="none" w="sm" len="sm"/>
          </a:ln>
        </p:spPr>
        <p:txBody>
          <a:bodyPr/>
          <a:lstStyle/>
          <a:p>
            <a:endParaRPr lang="ar-EG"/>
          </a:p>
        </p:txBody>
      </p:sp>
      <p:sp>
        <p:nvSpPr>
          <p:cNvPr id="9" name="TextBox 9"/>
          <p:cNvSpPr txBox="1"/>
          <p:nvPr/>
        </p:nvSpPr>
        <p:spPr>
          <a:xfrm>
            <a:off x="1028700" y="6393374"/>
            <a:ext cx="6682375" cy="1243965"/>
          </a:xfrm>
          <a:prstGeom prst="rect">
            <a:avLst/>
          </a:prstGeom>
        </p:spPr>
        <p:txBody>
          <a:bodyPr lIns="0" tIns="0" rIns="0" bIns="0" rtlCol="0" anchor="t">
            <a:spAutoFit/>
          </a:bodyPr>
          <a:lstStyle/>
          <a:p>
            <a:pPr algn="l">
              <a:lnSpc>
                <a:spcPts val="3359"/>
              </a:lnSpc>
              <a:spcBef>
                <a:spcPct val="0"/>
              </a:spcBef>
            </a:pPr>
            <a:r>
              <a:rPr lang="en-US" sz="2400" b="1" spc="168">
                <a:solidFill>
                  <a:srgbClr val="FFFFFF"/>
                </a:solidFill>
                <a:latin typeface="Kulachat Serif Bold"/>
                <a:ea typeface="Kulachat Serif Bold"/>
                <a:cs typeface="Kulachat Serif Bold"/>
                <a:sym typeface="Kulachat Serif Bold"/>
              </a:rPr>
              <a:t>Ahmad Hamdy | 692400512 | B3</a:t>
            </a:r>
          </a:p>
          <a:p>
            <a:pPr algn="l">
              <a:lnSpc>
                <a:spcPts val="3359"/>
              </a:lnSpc>
              <a:spcBef>
                <a:spcPct val="0"/>
              </a:spcBef>
            </a:pPr>
            <a:r>
              <a:rPr lang="en-US" sz="2400" b="1" spc="168">
                <a:solidFill>
                  <a:srgbClr val="FFFFFF"/>
                </a:solidFill>
                <a:latin typeface="Kulachat Serif Bold"/>
                <a:ea typeface="Kulachat Serif Bold"/>
                <a:cs typeface="Kulachat Serif Bold"/>
                <a:sym typeface="Kulachat Serif Bold"/>
              </a:rPr>
              <a:t>Ziad Raed Ahmad | 692400499 | B4</a:t>
            </a:r>
          </a:p>
          <a:p>
            <a:pPr algn="l">
              <a:lnSpc>
                <a:spcPts val="3359"/>
              </a:lnSpc>
              <a:spcBef>
                <a:spcPct val="0"/>
              </a:spcBef>
            </a:pPr>
            <a:r>
              <a:rPr lang="en-US" sz="2400" b="1" spc="168">
                <a:solidFill>
                  <a:srgbClr val="FFFFFF"/>
                </a:solidFill>
                <a:latin typeface="Kulachat Serif Bold"/>
                <a:ea typeface="Kulachat Serif Bold"/>
                <a:cs typeface="Kulachat Serif Bold"/>
                <a:sym typeface="Kulachat Serif Bold"/>
              </a:rPr>
              <a:t>Kareem Ahmad | 692400515 | B4</a:t>
            </a:r>
          </a:p>
        </p:txBody>
      </p:sp>
      <p:sp>
        <p:nvSpPr>
          <p:cNvPr id="10" name="TextBox 10"/>
          <p:cNvSpPr txBox="1"/>
          <p:nvPr/>
        </p:nvSpPr>
        <p:spPr>
          <a:xfrm>
            <a:off x="1028700" y="7913564"/>
            <a:ext cx="6362700" cy="872034"/>
          </a:xfrm>
          <a:prstGeom prst="rect">
            <a:avLst/>
          </a:prstGeom>
        </p:spPr>
        <p:txBody>
          <a:bodyPr wrap="square" lIns="0" tIns="0" rIns="0" bIns="0" rtlCol="0" anchor="t">
            <a:spAutoFit/>
          </a:bodyPr>
          <a:lstStyle/>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Fady Fouad | 692400508 | C1</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Saif </a:t>
            </a:r>
            <a:r>
              <a:rPr lang="en-US" sz="2400" b="1" spc="168" dirty="0" err="1">
                <a:solidFill>
                  <a:srgbClr val="FFFFFF"/>
                </a:solidFill>
                <a:latin typeface="Kulachat Serif Bold"/>
                <a:ea typeface="Kulachat Serif Bold"/>
                <a:cs typeface="Kulachat Serif Bold"/>
                <a:sym typeface="Kulachat Serif Bold"/>
              </a:rPr>
              <a:t>Eldein</a:t>
            </a:r>
            <a:r>
              <a:rPr lang="en-US" sz="2400" b="1" spc="168" dirty="0">
                <a:solidFill>
                  <a:srgbClr val="FFFFFF"/>
                </a:solidFill>
                <a:latin typeface="Kulachat Serif Bold"/>
                <a:ea typeface="Kulachat Serif Bold"/>
                <a:cs typeface="Kulachat Serif Bold"/>
                <a:sym typeface="Kulachat Serif Bold"/>
              </a:rPr>
              <a:t> Mohamed | 692400535 | C1</a:t>
            </a:r>
          </a:p>
        </p:txBody>
      </p:sp>
      <p:sp>
        <p:nvSpPr>
          <p:cNvPr id="11" name="TextBox 11"/>
          <p:cNvSpPr txBox="1"/>
          <p:nvPr/>
        </p:nvSpPr>
        <p:spPr>
          <a:xfrm>
            <a:off x="11169967" y="4261905"/>
            <a:ext cx="6682375" cy="2616101"/>
          </a:xfrm>
          <a:prstGeom prst="rect">
            <a:avLst/>
          </a:prstGeom>
        </p:spPr>
        <p:txBody>
          <a:bodyPr wrap="square" lIns="0" tIns="0" rIns="0" bIns="0" rtlCol="0" anchor="t">
            <a:spAutoFit/>
          </a:bodyPr>
          <a:lstStyle/>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Ahmad Mohamed </a:t>
            </a:r>
            <a:r>
              <a:rPr lang="en-US" sz="2400" b="1" spc="168" dirty="0" err="1">
                <a:solidFill>
                  <a:srgbClr val="FFFFFF"/>
                </a:solidFill>
                <a:latin typeface="Kulachat Serif Bold"/>
                <a:ea typeface="Kulachat Serif Bold"/>
                <a:cs typeface="Kulachat Serif Bold"/>
                <a:sym typeface="Kulachat Serif Bold"/>
              </a:rPr>
              <a:t>Refaul</a:t>
            </a:r>
            <a:r>
              <a:rPr lang="en-US" sz="2400" b="1" spc="168" dirty="0">
                <a:solidFill>
                  <a:srgbClr val="FFFFFF"/>
                </a:solidFill>
                <a:latin typeface="Kulachat Serif Bold"/>
                <a:ea typeface="Kulachat Serif Bold"/>
                <a:cs typeface="Kulachat Serif Bold"/>
                <a:sym typeface="Kulachat Serif Bold"/>
              </a:rPr>
              <a:t> | 692400152 | E1</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Kareem Mustafa | 692400752 | E1</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Ferial Mohamed | 692400369 | E1</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Nora Maher Mohamed | 692400276 | E1</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Noha Mohamed | 692400012 | E2</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Ebrahim </a:t>
            </a:r>
            <a:r>
              <a:rPr lang="en-US" sz="2400" b="1" spc="168" dirty="0" err="1">
                <a:solidFill>
                  <a:srgbClr val="FFFFFF"/>
                </a:solidFill>
                <a:latin typeface="Kulachat Serif Bold"/>
                <a:ea typeface="Kulachat Serif Bold"/>
                <a:cs typeface="Kulachat Serif Bold"/>
                <a:sym typeface="Kulachat Serif Bold"/>
              </a:rPr>
              <a:t>yossef</a:t>
            </a:r>
            <a:r>
              <a:rPr lang="en-US" sz="2400" b="1" spc="168" dirty="0">
                <a:solidFill>
                  <a:srgbClr val="FFFFFF"/>
                </a:solidFill>
                <a:latin typeface="Kulachat Serif Bold"/>
                <a:ea typeface="Kulachat Serif Bold"/>
                <a:cs typeface="Kulachat Serif Bold"/>
                <a:sym typeface="Kulachat Serif Bold"/>
              </a:rPr>
              <a:t> Ebrahim | 692400174 | E4</a:t>
            </a:r>
          </a:p>
        </p:txBody>
      </p:sp>
      <p:sp>
        <p:nvSpPr>
          <p:cNvPr id="12" name="TextBox 12"/>
          <p:cNvSpPr txBox="1"/>
          <p:nvPr/>
        </p:nvSpPr>
        <p:spPr>
          <a:xfrm>
            <a:off x="11169968" y="7079174"/>
            <a:ext cx="6682374" cy="1308050"/>
          </a:xfrm>
          <a:prstGeom prst="rect">
            <a:avLst/>
          </a:prstGeom>
        </p:spPr>
        <p:txBody>
          <a:bodyPr wrap="square" lIns="0" tIns="0" rIns="0" bIns="0" rtlCol="0" anchor="t">
            <a:spAutoFit/>
          </a:bodyPr>
          <a:lstStyle/>
          <a:p>
            <a:pPr algn="l">
              <a:lnSpc>
                <a:spcPts val="3359"/>
              </a:lnSpc>
            </a:pPr>
            <a:r>
              <a:rPr lang="en-US" sz="2400" b="1" spc="168" dirty="0">
                <a:solidFill>
                  <a:srgbClr val="FFFFFF"/>
                </a:solidFill>
                <a:latin typeface="Kulachat Serif Bold"/>
                <a:ea typeface="Kulachat Serif Bold"/>
                <a:cs typeface="Kulachat Serif Bold"/>
                <a:sym typeface="Kulachat Serif Bold"/>
              </a:rPr>
              <a:t>Mazen Ayman | 692400462 | G5</a:t>
            </a:r>
          </a:p>
          <a:p>
            <a:pPr algn="l">
              <a:lnSpc>
                <a:spcPts val="3359"/>
              </a:lnSpc>
            </a:pPr>
            <a:r>
              <a:rPr lang="en-US" sz="2400" b="1" spc="168" dirty="0">
                <a:solidFill>
                  <a:srgbClr val="FFFFFF"/>
                </a:solidFill>
                <a:latin typeface="Kulachat Serif Bold"/>
                <a:ea typeface="Kulachat Serif Bold"/>
                <a:cs typeface="Kulachat Serif Bold"/>
                <a:sym typeface="Kulachat Serif Bold"/>
              </a:rPr>
              <a:t>Eslam Essam Sayed | 692300182 | G3</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Ahmed Hatem | 692400078 | H5</a:t>
            </a:r>
          </a:p>
        </p:txBody>
      </p:sp>
      <p:sp>
        <p:nvSpPr>
          <p:cNvPr id="13" name="TextBox 13"/>
          <p:cNvSpPr txBox="1"/>
          <p:nvPr/>
        </p:nvSpPr>
        <p:spPr>
          <a:xfrm>
            <a:off x="11169968" y="8580314"/>
            <a:ext cx="6362700" cy="872034"/>
          </a:xfrm>
          <a:prstGeom prst="rect">
            <a:avLst/>
          </a:prstGeom>
        </p:spPr>
        <p:txBody>
          <a:bodyPr wrap="square" lIns="0" tIns="0" rIns="0" bIns="0" rtlCol="0" anchor="t">
            <a:spAutoFit/>
          </a:bodyPr>
          <a:lstStyle/>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Omar Ahmad Attia | 692400556 | -</a:t>
            </a:r>
          </a:p>
          <a:p>
            <a:pPr algn="l">
              <a:lnSpc>
                <a:spcPts val="3359"/>
              </a:lnSpc>
              <a:spcBef>
                <a:spcPct val="0"/>
              </a:spcBef>
            </a:pPr>
            <a:r>
              <a:rPr lang="en-US" sz="2400" b="1" spc="168" dirty="0">
                <a:solidFill>
                  <a:srgbClr val="FFFFFF"/>
                </a:solidFill>
                <a:latin typeface="Kulachat Serif Bold"/>
                <a:ea typeface="Kulachat Serif Bold"/>
                <a:cs typeface="Kulachat Serif Bold"/>
                <a:sym typeface="Kulachat Serif Bold"/>
              </a:rPr>
              <a:t>Mohamed Sayed | 692501185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AutoShape 5"/>
          <p:cNvSpPr/>
          <p:nvPr/>
        </p:nvSpPr>
        <p:spPr>
          <a:xfrm>
            <a:off x="4519841" y="257329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6" name="AutoShape 6"/>
          <p:cNvSpPr/>
          <p:nvPr/>
        </p:nvSpPr>
        <p:spPr>
          <a:xfrm>
            <a:off x="4519841" y="3728291"/>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7" name="AutoShape 7"/>
          <p:cNvSpPr/>
          <p:nvPr/>
        </p:nvSpPr>
        <p:spPr>
          <a:xfrm>
            <a:off x="4519841" y="4883288"/>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8" name="AutoShape 8"/>
          <p:cNvSpPr/>
          <p:nvPr/>
        </p:nvSpPr>
        <p:spPr>
          <a:xfrm>
            <a:off x="4519841" y="603828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9" name="AutoShape 9"/>
          <p:cNvSpPr/>
          <p:nvPr/>
        </p:nvSpPr>
        <p:spPr>
          <a:xfrm flipV="1">
            <a:off x="4519841" y="7193282"/>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10" name="TextBox 10"/>
          <p:cNvSpPr txBox="1"/>
          <p:nvPr/>
        </p:nvSpPr>
        <p:spPr>
          <a:xfrm>
            <a:off x="4519841" y="1481446"/>
            <a:ext cx="8994515" cy="1038225"/>
          </a:xfrm>
          <a:prstGeom prst="rect">
            <a:avLst/>
          </a:prstGeom>
        </p:spPr>
        <p:txBody>
          <a:bodyPr lIns="0" tIns="0" rIns="0" bIns="0" rtlCol="0" anchor="t">
            <a:spAutoFit/>
          </a:bodyPr>
          <a:lstStyle/>
          <a:p>
            <a:pPr algn="l">
              <a:lnSpc>
                <a:spcPts val="8279"/>
              </a:lnSpc>
            </a:pPr>
            <a:r>
              <a:rPr lang="en-US" sz="6899" b="1" spc="-275">
                <a:solidFill>
                  <a:srgbClr val="000000"/>
                </a:solidFill>
                <a:latin typeface="Kulachat Serif Bold"/>
                <a:ea typeface="Kulachat Serif Bold"/>
                <a:cs typeface="Kulachat Serif Bold"/>
                <a:sym typeface="Kulachat Serif Bold"/>
              </a:rPr>
              <a:t>Table of Contents</a:t>
            </a:r>
          </a:p>
        </p:txBody>
      </p:sp>
      <p:sp>
        <p:nvSpPr>
          <p:cNvPr id="11" name="TextBox 11"/>
          <p:cNvSpPr txBox="1"/>
          <p:nvPr/>
        </p:nvSpPr>
        <p:spPr>
          <a:xfrm>
            <a:off x="12458017" y="2857540"/>
            <a:ext cx="2112680" cy="757957"/>
          </a:xfrm>
          <a:prstGeom prst="rect">
            <a:avLst/>
          </a:prstGeom>
        </p:spPr>
        <p:txBody>
          <a:bodyPr lIns="0" tIns="0" rIns="0" bIns="0" rtlCol="0" anchor="t">
            <a:spAutoFit/>
          </a:bodyPr>
          <a:lstStyle/>
          <a:p>
            <a:pPr algn="ctr">
              <a:lnSpc>
                <a:spcPts val="5529"/>
              </a:lnSpc>
            </a:pPr>
            <a:r>
              <a:rPr lang="en-US" sz="6143" b="1" spc="-245">
                <a:solidFill>
                  <a:srgbClr val="FFFFFF"/>
                </a:solidFill>
                <a:latin typeface="Atkinson Hyperlegible Bold"/>
                <a:ea typeface="Atkinson Hyperlegible Bold"/>
                <a:cs typeface="Atkinson Hyperlegible Bold"/>
                <a:sym typeface="Atkinson Hyperlegible Bold"/>
              </a:rPr>
              <a:t>1</a:t>
            </a:r>
          </a:p>
        </p:txBody>
      </p:sp>
      <p:sp>
        <p:nvSpPr>
          <p:cNvPr id="12" name="TextBox 12"/>
          <p:cNvSpPr txBox="1"/>
          <p:nvPr/>
        </p:nvSpPr>
        <p:spPr>
          <a:xfrm>
            <a:off x="4600209" y="2804115"/>
            <a:ext cx="3557144"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Idea</a:t>
            </a:r>
          </a:p>
        </p:txBody>
      </p:sp>
      <p:sp>
        <p:nvSpPr>
          <p:cNvPr id="13" name="TextBox 13"/>
          <p:cNvSpPr txBox="1"/>
          <p:nvPr/>
        </p:nvSpPr>
        <p:spPr>
          <a:xfrm>
            <a:off x="12458017" y="4012202"/>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2</a:t>
            </a:r>
          </a:p>
        </p:txBody>
      </p:sp>
      <p:sp>
        <p:nvSpPr>
          <p:cNvPr id="14" name="TextBox 14"/>
          <p:cNvSpPr txBox="1"/>
          <p:nvPr/>
        </p:nvSpPr>
        <p:spPr>
          <a:xfrm>
            <a:off x="12458017" y="5167198"/>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3</a:t>
            </a:r>
          </a:p>
        </p:txBody>
      </p:sp>
      <p:sp>
        <p:nvSpPr>
          <p:cNvPr id="15" name="TextBox 15"/>
          <p:cNvSpPr txBox="1"/>
          <p:nvPr/>
        </p:nvSpPr>
        <p:spPr>
          <a:xfrm>
            <a:off x="12458017" y="6322195"/>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4</a:t>
            </a:r>
          </a:p>
        </p:txBody>
      </p:sp>
      <p:sp>
        <p:nvSpPr>
          <p:cNvPr id="16" name="TextBox 16"/>
          <p:cNvSpPr txBox="1"/>
          <p:nvPr/>
        </p:nvSpPr>
        <p:spPr>
          <a:xfrm>
            <a:off x="12458017" y="7407360"/>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5</a:t>
            </a:r>
          </a:p>
        </p:txBody>
      </p:sp>
      <p:sp>
        <p:nvSpPr>
          <p:cNvPr id="17" name="TextBox 17"/>
          <p:cNvSpPr txBox="1"/>
          <p:nvPr/>
        </p:nvSpPr>
        <p:spPr>
          <a:xfrm>
            <a:off x="4600209" y="3961654"/>
            <a:ext cx="5233871"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Components</a:t>
            </a:r>
          </a:p>
        </p:txBody>
      </p:sp>
      <p:sp>
        <p:nvSpPr>
          <p:cNvPr id="18" name="TextBox 18"/>
          <p:cNvSpPr txBox="1"/>
          <p:nvPr/>
        </p:nvSpPr>
        <p:spPr>
          <a:xfrm>
            <a:off x="4579075" y="5119192"/>
            <a:ext cx="402870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Connections</a:t>
            </a:r>
          </a:p>
        </p:txBody>
      </p:sp>
      <p:sp>
        <p:nvSpPr>
          <p:cNvPr id="19" name="TextBox 19"/>
          <p:cNvSpPr txBox="1"/>
          <p:nvPr/>
        </p:nvSpPr>
        <p:spPr>
          <a:xfrm>
            <a:off x="4519841" y="6266216"/>
            <a:ext cx="1653361" cy="695960"/>
          </a:xfrm>
          <a:prstGeom prst="rect">
            <a:avLst/>
          </a:prstGeom>
        </p:spPr>
        <p:txBody>
          <a:bodyPr lIns="0" tIns="0" rIns="0" bIns="0" rtlCol="0" anchor="t">
            <a:spAutoFit/>
          </a:bodyPr>
          <a:lstStyle/>
          <a:p>
            <a:pPr algn="l">
              <a:lnSpc>
                <a:spcPts val="5739"/>
              </a:lnSpc>
              <a:spcBef>
                <a:spcPct val="0"/>
              </a:spcBef>
            </a:pPr>
            <a:r>
              <a:rPr lang="en-US" sz="4099" b="1" spc="286">
                <a:solidFill>
                  <a:srgbClr val="FFFFFF"/>
                </a:solidFill>
                <a:latin typeface="Kulachat Serif Bold"/>
                <a:ea typeface="Kulachat Serif Bold"/>
                <a:cs typeface="Kulachat Serif Bold"/>
                <a:sym typeface="Kulachat Serif Bold"/>
              </a:rPr>
              <a:t>Code</a:t>
            </a:r>
          </a:p>
        </p:txBody>
      </p:sp>
      <p:sp>
        <p:nvSpPr>
          <p:cNvPr id="20" name="TextBox 20"/>
          <p:cNvSpPr txBox="1"/>
          <p:nvPr/>
        </p:nvSpPr>
        <p:spPr>
          <a:xfrm>
            <a:off x="4494005" y="7423488"/>
            <a:ext cx="411377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Future Work</a:t>
            </a:r>
          </a:p>
        </p:txBody>
      </p:sp>
      <p:sp>
        <p:nvSpPr>
          <p:cNvPr id="21" name="Freeform 21"/>
          <p:cNvSpPr/>
          <p:nvPr/>
        </p:nvSpPr>
        <p:spPr>
          <a:xfrm rot="-8268606" flipV="1">
            <a:off x="-2661762" y="1830596"/>
            <a:ext cx="6671275" cy="7837034"/>
          </a:xfrm>
          <a:custGeom>
            <a:avLst/>
            <a:gdLst/>
            <a:ahLst/>
            <a:cxnLst/>
            <a:rect l="l" t="t" r="r" b="b"/>
            <a:pathLst>
              <a:path w="6671275" h="7837034">
                <a:moveTo>
                  <a:pt x="0" y="7837034"/>
                </a:moveTo>
                <a:lnTo>
                  <a:pt x="6671275" y="7837034"/>
                </a:lnTo>
                <a:lnTo>
                  <a:pt x="6671275" y="0"/>
                </a:lnTo>
                <a:lnTo>
                  <a:pt x="0" y="0"/>
                </a:lnTo>
                <a:lnTo>
                  <a:pt x="0" y="7837034"/>
                </a:lnTo>
                <a:close/>
              </a:path>
            </a:pathLst>
          </a:custGeom>
          <a:blipFill>
            <a:blip r:embed="rId5"/>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4960009" y="31788"/>
            <a:ext cx="2849140" cy="2015766"/>
          </a:xfrm>
          <a:custGeom>
            <a:avLst/>
            <a:gdLst/>
            <a:ahLst/>
            <a:cxnLst/>
            <a:rect l="l" t="t" r="r" b="b"/>
            <a:pathLst>
              <a:path w="2849140" h="2015766">
                <a:moveTo>
                  <a:pt x="0" y="0"/>
                </a:moveTo>
                <a:lnTo>
                  <a:pt x="2849140" y="0"/>
                </a:lnTo>
                <a:lnTo>
                  <a:pt x="2849140" y="2015766"/>
                </a:lnTo>
                <a:lnTo>
                  <a:pt x="0" y="2015766"/>
                </a:lnTo>
                <a:lnTo>
                  <a:pt x="0" y="0"/>
                </a:lnTo>
                <a:close/>
              </a:path>
            </a:pathLst>
          </a:custGeom>
          <a:blipFill>
            <a:blip r:embed="rId3"/>
            <a:stretch>
              <a:fillRect/>
            </a:stretch>
          </a:blipFill>
        </p:spPr>
        <p:txBody>
          <a:bodyPr/>
          <a:lstStyle/>
          <a:p>
            <a:endParaRPr lang="ar-EG"/>
          </a:p>
        </p:txBody>
      </p:sp>
      <p:sp>
        <p:nvSpPr>
          <p:cNvPr id="4" name="Freeform 4"/>
          <p:cNvSpPr/>
          <p:nvPr/>
        </p:nvSpPr>
        <p:spPr>
          <a:xfrm>
            <a:off x="424330" y="180518"/>
            <a:ext cx="1860035" cy="1867036"/>
          </a:xfrm>
          <a:custGeom>
            <a:avLst/>
            <a:gdLst/>
            <a:ahLst/>
            <a:cxnLst/>
            <a:rect l="l" t="t" r="r" b="b"/>
            <a:pathLst>
              <a:path w="1860035" h="1867036">
                <a:moveTo>
                  <a:pt x="0" y="0"/>
                </a:moveTo>
                <a:lnTo>
                  <a:pt x="1860035" y="0"/>
                </a:lnTo>
                <a:lnTo>
                  <a:pt x="1860035" y="1867036"/>
                </a:lnTo>
                <a:lnTo>
                  <a:pt x="0" y="1867036"/>
                </a:lnTo>
                <a:lnTo>
                  <a:pt x="0" y="0"/>
                </a:lnTo>
                <a:close/>
              </a:path>
            </a:pathLst>
          </a:custGeom>
          <a:blipFill>
            <a:blip r:embed="rId4"/>
            <a:stretch>
              <a:fillRect/>
            </a:stretch>
          </a:blipFill>
        </p:spPr>
        <p:txBody>
          <a:bodyPr/>
          <a:lstStyle/>
          <a:p>
            <a:endParaRPr lang="ar-EG"/>
          </a:p>
        </p:txBody>
      </p:sp>
      <p:grpSp>
        <p:nvGrpSpPr>
          <p:cNvPr id="5" name="Group 5"/>
          <p:cNvGrpSpPr/>
          <p:nvPr/>
        </p:nvGrpSpPr>
        <p:grpSpPr>
          <a:xfrm>
            <a:off x="2873871" y="2786859"/>
            <a:ext cx="4209651" cy="4898503"/>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DCDCDC">
                    <a:alpha val="72000"/>
                  </a:srgbClr>
                </a:gs>
                <a:gs pos="100000">
                  <a:srgbClr val="B9BBBD">
                    <a:alpha val="72000"/>
                  </a:srgbClr>
                </a:gs>
              </a:gsLst>
              <a:lin ang="0"/>
            </a:gradFill>
          </p:spPr>
          <p:txBody>
            <a:bodyPr/>
            <a:lstStyle/>
            <a:p>
              <a:endParaRPr lang="ar-EG"/>
            </a:p>
          </p:txBody>
        </p:sp>
        <p:sp>
          <p:nvSpPr>
            <p:cNvPr id="7" name="TextBox 7"/>
            <p:cNvSpPr txBox="1"/>
            <p:nvPr/>
          </p:nvSpPr>
          <p:spPr>
            <a:xfrm>
              <a:off x="0" y="101600"/>
              <a:ext cx="698500" cy="571500"/>
            </a:xfrm>
            <a:prstGeom prst="rect">
              <a:avLst/>
            </a:prstGeom>
          </p:spPr>
          <p:txBody>
            <a:bodyPr lIns="40708" tIns="40708" rIns="40708" bIns="40708" rtlCol="0" anchor="ctr"/>
            <a:lstStyle/>
            <a:p>
              <a:pPr algn="ctr">
                <a:lnSpc>
                  <a:spcPts val="1730"/>
                </a:lnSpc>
              </a:pPr>
              <a:endParaRPr/>
            </a:p>
          </p:txBody>
        </p:sp>
      </p:grpSp>
      <p:sp>
        <p:nvSpPr>
          <p:cNvPr id="8" name="Freeform 8"/>
          <p:cNvSpPr/>
          <p:nvPr/>
        </p:nvSpPr>
        <p:spPr>
          <a:xfrm>
            <a:off x="1268470" y="6436406"/>
            <a:ext cx="4906419" cy="1453527"/>
          </a:xfrm>
          <a:custGeom>
            <a:avLst/>
            <a:gdLst/>
            <a:ahLst/>
            <a:cxnLst/>
            <a:rect l="l" t="t" r="r" b="b"/>
            <a:pathLst>
              <a:path w="4906419" h="1453527">
                <a:moveTo>
                  <a:pt x="0" y="0"/>
                </a:moveTo>
                <a:lnTo>
                  <a:pt x="4906419" y="0"/>
                </a:lnTo>
                <a:lnTo>
                  <a:pt x="4906419" y="1453527"/>
                </a:lnTo>
                <a:lnTo>
                  <a:pt x="0" y="1453527"/>
                </a:lnTo>
                <a:lnTo>
                  <a:pt x="0" y="0"/>
                </a:lnTo>
                <a:close/>
              </a:path>
            </a:pathLst>
          </a:custGeom>
          <a:blipFill>
            <a:blip r:embed="rId5"/>
            <a:stretch>
              <a:fillRect/>
            </a:stretch>
          </a:blipFill>
        </p:spPr>
        <p:txBody>
          <a:bodyPr/>
          <a:lstStyle/>
          <a:p>
            <a:endParaRPr lang="ar-EG"/>
          </a:p>
        </p:txBody>
      </p:sp>
      <p:sp>
        <p:nvSpPr>
          <p:cNvPr id="9" name="Freeform 9"/>
          <p:cNvSpPr/>
          <p:nvPr/>
        </p:nvSpPr>
        <p:spPr>
          <a:xfrm>
            <a:off x="623501" y="6265735"/>
            <a:ext cx="6196357" cy="921708"/>
          </a:xfrm>
          <a:custGeom>
            <a:avLst/>
            <a:gdLst/>
            <a:ahLst/>
            <a:cxnLst/>
            <a:rect l="l" t="t" r="r" b="b"/>
            <a:pathLst>
              <a:path w="6196357" h="921708">
                <a:moveTo>
                  <a:pt x="0" y="0"/>
                </a:moveTo>
                <a:lnTo>
                  <a:pt x="6196357" y="0"/>
                </a:lnTo>
                <a:lnTo>
                  <a:pt x="6196357" y="921708"/>
                </a:lnTo>
                <a:lnTo>
                  <a:pt x="0" y="921708"/>
                </a:lnTo>
                <a:lnTo>
                  <a:pt x="0" y="0"/>
                </a:lnTo>
                <a:close/>
              </a:path>
            </a:pathLst>
          </a:custGeom>
          <a:blipFill>
            <a:blip r:embed="rId6"/>
            <a:stretch>
              <a:fillRect/>
            </a:stretch>
          </a:blipFill>
        </p:spPr>
        <p:txBody>
          <a:bodyPr/>
          <a:lstStyle/>
          <a:p>
            <a:endParaRPr lang="ar-EG"/>
          </a:p>
        </p:txBody>
      </p:sp>
      <p:sp>
        <p:nvSpPr>
          <p:cNvPr id="10" name="Freeform 10"/>
          <p:cNvSpPr/>
          <p:nvPr/>
        </p:nvSpPr>
        <p:spPr>
          <a:xfrm>
            <a:off x="2217367" y="3505678"/>
            <a:ext cx="3008624" cy="3279154"/>
          </a:xfrm>
          <a:custGeom>
            <a:avLst/>
            <a:gdLst/>
            <a:ahLst/>
            <a:cxnLst/>
            <a:rect l="l" t="t" r="r" b="b"/>
            <a:pathLst>
              <a:path w="3008624" h="3279154">
                <a:moveTo>
                  <a:pt x="0" y="0"/>
                </a:moveTo>
                <a:lnTo>
                  <a:pt x="3008624" y="0"/>
                </a:lnTo>
                <a:lnTo>
                  <a:pt x="3008624" y="3279155"/>
                </a:lnTo>
                <a:lnTo>
                  <a:pt x="0" y="3279155"/>
                </a:lnTo>
                <a:lnTo>
                  <a:pt x="0" y="0"/>
                </a:lnTo>
                <a:close/>
              </a:path>
            </a:pathLst>
          </a:custGeom>
          <a:blipFill>
            <a:blip r:embed="rId7"/>
            <a:stretch>
              <a:fillRect/>
            </a:stretch>
          </a:blipFill>
        </p:spPr>
        <p:txBody>
          <a:bodyPr/>
          <a:lstStyle/>
          <a:p>
            <a:endParaRPr lang="ar-EG"/>
          </a:p>
        </p:txBody>
      </p:sp>
      <p:grpSp>
        <p:nvGrpSpPr>
          <p:cNvPr id="11" name="Group 11"/>
          <p:cNvGrpSpPr/>
          <p:nvPr/>
        </p:nvGrpSpPr>
        <p:grpSpPr>
          <a:xfrm>
            <a:off x="424330" y="4093835"/>
            <a:ext cx="836224" cy="1828473"/>
            <a:chOff x="0" y="0"/>
            <a:chExt cx="270975" cy="592509"/>
          </a:xfrm>
        </p:grpSpPr>
        <p:sp>
          <p:nvSpPr>
            <p:cNvPr id="12" name="Freeform 12"/>
            <p:cNvSpPr/>
            <p:nvPr/>
          </p:nvSpPr>
          <p:spPr>
            <a:xfrm>
              <a:off x="0" y="0"/>
              <a:ext cx="270975" cy="592509"/>
            </a:xfrm>
            <a:custGeom>
              <a:avLst/>
              <a:gdLst/>
              <a:ahLst/>
              <a:cxnLst/>
              <a:rect l="l" t="t" r="r" b="b"/>
              <a:pathLst>
                <a:path w="270975" h="592509">
                  <a:moveTo>
                    <a:pt x="135487" y="0"/>
                  </a:moveTo>
                  <a:lnTo>
                    <a:pt x="135487" y="0"/>
                  </a:lnTo>
                  <a:cubicBezTo>
                    <a:pt x="210315" y="0"/>
                    <a:pt x="270975" y="60660"/>
                    <a:pt x="270975" y="135487"/>
                  </a:cubicBezTo>
                  <a:lnTo>
                    <a:pt x="270975" y="457021"/>
                  </a:lnTo>
                  <a:cubicBezTo>
                    <a:pt x="270975" y="531849"/>
                    <a:pt x="210315" y="592509"/>
                    <a:pt x="135487" y="592509"/>
                  </a:cubicBezTo>
                  <a:lnTo>
                    <a:pt x="135487" y="592509"/>
                  </a:lnTo>
                  <a:cubicBezTo>
                    <a:pt x="60660" y="592509"/>
                    <a:pt x="0" y="531849"/>
                    <a:pt x="0" y="457021"/>
                  </a:cubicBezTo>
                  <a:lnTo>
                    <a:pt x="0" y="135487"/>
                  </a:lnTo>
                  <a:cubicBezTo>
                    <a:pt x="0" y="60660"/>
                    <a:pt x="60660" y="0"/>
                    <a:pt x="135487" y="0"/>
                  </a:cubicBezTo>
                  <a:close/>
                </a:path>
              </a:pathLst>
            </a:custGeom>
            <a:solidFill>
              <a:srgbClr val="E4E4E4"/>
            </a:solidFill>
          </p:spPr>
          <p:txBody>
            <a:bodyPr/>
            <a:lstStyle/>
            <a:p>
              <a:endParaRPr lang="ar-EG"/>
            </a:p>
          </p:txBody>
        </p:sp>
        <p:sp>
          <p:nvSpPr>
            <p:cNvPr id="13" name="TextBox 13"/>
            <p:cNvSpPr txBox="1"/>
            <p:nvPr/>
          </p:nvSpPr>
          <p:spPr>
            <a:xfrm>
              <a:off x="0" y="-38100"/>
              <a:ext cx="270975" cy="630609"/>
            </a:xfrm>
            <a:prstGeom prst="rect">
              <a:avLst/>
            </a:prstGeom>
          </p:spPr>
          <p:txBody>
            <a:bodyPr lIns="40708" tIns="40708" rIns="40708" bIns="40708" rtlCol="0" anchor="ctr"/>
            <a:lstStyle/>
            <a:p>
              <a:pPr algn="ctr">
                <a:lnSpc>
                  <a:spcPts val="1730"/>
                </a:lnSpc>
              </a:pPr>
              <a:endParaRPr/>
            </a:p>
          </p:txBody>
        </p:sp>
      </p:grpSp>
      <p:grpSp>
        <p:nvGrpSpPr>
          <p:cNvPr id="14" name="Group 14"/>
          <p:cNvGrpSpPr/>
          <p:nvPr/>
        </p:nvGrpSpPr>
        <p:grpSpPr>
          <a:xfrm>
            <a:off x="1355242" y="4093835"/>
            <a:ext cx="836224" cy="1828473"/>
            <a:chOff x="0" y="0"/>
            <a:chExt cx="270975" cy="592509"/>
          </a:xfrm>
        </p:grpSpPr>
        <p:sp>
          <p:nvSpPr>
            <p:cNvPr id="15" name="Freeform 15"/>
            <p:cNvSpPr/>
            <p:nvPr/>
          </p:nvSpPr>
          <p:spPr>
            <a:xfrm>
              <a:off x="0" y="0"/>
              <a:ext cx="270975" cy="592509"/>
            </a:xfrm>
            <a:custGeom>
              <a:avLst/>
              <a:gdLst/>
              <a:ahLst/>
              <a:cxnLst/>
              <a:rect l="l" t="t" r="r" b="b"/>
              <a:pathLst>
                <a:path w="270975" h="592509">
                  <a:moveTo>
                    <a:pt x="135487" y="0"/>
                  </a:moveTo>
                  <a:lnTo>
                    <a:pt x="135487" y="0"/>
                  </a:lnTo>
                  <a:cubicBezTo>
                    <a:pt x="210315" y="0"/>
                    <a:pt x="270975" y="60660"/>
                    <a:pt x="270975" y="135487"/>
                  </a:cubicBezTo>
                  <a:lnTo>
                    <a:pt x="270975" y="457021"/>
                  </a:lnTo>
                  <a:cubicBezTo>
                    <a:pt x="270975" y="531849"/>
                    <a:pt x="210315" y="592509"/>
                    <a:pt x="135487" y="592509"/>
                  </a:cubicBezTo>
                  <a:lnTo>
                    <a:pt x="135487" y="592509"/>
                  </a:lnTo>
                  <a:cubicBezTo>
                    <a:pt x="60660" y="592509"/>
                    <a:pt x="0" y="531849"/>
                    <a:pt x="0" y="457021"/>
                  </a:cubicBezTo>
                  <a:lnTo>
                    <a:pt x="0" y="135487"/>
                  </a:lnTo>
                  <a:cubicBezTo>
                    <a:pt x="0" y="60660"/>
                    <a:pt x="60660" y="0"/>
                    <a:pt x="135487" y="0"/>
                  </a:cubicBezTo>
                  <a:close/>
                </a:path>
              </a:pathLst>
            </a:custGeom>
            <a:solidFill>
              <a:srgbClr val="E4E4E4"/>
            </a:solidFill>
          </p:spPr>
          <p:txBody>
            <a:bodyPr/>
            <a:lstStyle/>
            <a:p>
              <a:endParaRPr lang="ar-EG"/>
            </a:p>
          </p:txBody>
        </p:sp>
        <p:sp>
          <p:nvSpPr>
            <p:cNvPr id="16" name="TextBox 16"/>
            <p:cNvSpPr txBox="1"/>
            <p:nvPr/>
          </p:nvSpPr>
          <p:spPr>
            <a:xfrm>
              <a:off x="0" y="-38100"/>
              <a:ext cx="270975" cy="630609"/>
            </a:xfrm>
            <a:prstGeom prst="rect">
              <a:avLst/>
            </a:prstGeom>
          </p:spPr>
          <p:txBody>
            <a:bodyPr lIns="40708" tIns="40708" rIns="40708" bIns="40708" rtlCol="0" anchor="ctr"/>
            <a:lstStyle/>
            <a:p>
              <a:pPr algn="ctr">
                <a:lnSpc>
                  <a:spcPts val="1730"/>
                </a:lnSpc>
              </a:pPr>
              <a:endParaRPr/>
            </a:p>
          </p:txBody>
        </p:sp>
      </p:grpSp>
      <p:grpSp>
        <p:nvGrpSpPr>
          <p:cNvPr id="17" name="Group 17"/>
          <p:cNvGrpSpPr/>
          <p:nvPr/>
        </p:nvGrpSpPr>
        <p:grpSpPr>
          <a:xfrm>
            <a:off x="2284365" y="4093835"/>
            <a:ext cx="836224" cy="1828473"/>
            <a:chOff x="0" y="0"/>
            <a:chExt cx="270975" cy="592509"/>
          </a:xfrm>
        </p:grpSpPr>
        <p:sp>
          <p:nvSpPr>
            <p:cNvPr id="18" name="Freeform 18"/>
            <p:cNvSpPr/>
            <p:nvPr/>
          </p:nvSpPr>
          <p:spPr>
            <a:xfrm>
              <a:off x="0" y="0"/>
              <a:ext cx="270975" cy="592509"/>
            </a:xfrm>
            <a:custGeom>
              <a:avLst/>
              <a:gdLst/>
              <a:ahLst/>
              <a:cxnLst/>
              <a:rect l="l" t="t" r="r" b="b"/>
              <a:pathLst>
                <a:path w="270975" h="592509">
                  <a:moveTo>
                    <a:pt x="135487" y="0"/>
                  </a:moveTo>
                  <a:lnTo>
                    <a:pt x="135487" y="0"/>
                  </a:lnTo>
                  <a:cubicBezTo>
                    <a:pt x="210315" y="0"/>
                    <a:pt x="270975" y="60660"/>
                    <a:pt x="270975" y="135487"/>
                  </a:cubicBezTo>
                  <a:lnTo>
                    <a:pt x="270975" y="457021"/>
                  </a:lnTo>
                  <a:cubicBezTo>
                    <a:pt x="270975" y="531849"/>
                    <a:pt x="210315" y="592509"/>
                    <a:pt x="135487" y="592509"/>
                  </a:cubicBezTo>
                  <a:lnTo>
                    <a:pt x="135487" y="592509"/>
                  </a:lnTo>
                  <a:cubicBezTo>
                    <a:pt x="60660" y="592509"/>
                    <a:pt x="0" y="531849"/>
                    <a:pt x="0" y="457021"/>
                  </a:cubicBezTo>
                  <a:lnTo>
                    <a:pt x="0" y="135487"/>
                  </a:lnTo>
                  <a:cubicBezTo>
                    <a:pt x="0" y="60660"/>
                    <a:pt x="60660" y="0"/>
                    <a:pt x="135487" y="0"/>
                  </a:cubicBezTo>
                  <a:close/>
                </a:path>
              </a:pathLst>
            </a:custGeom>
            <a:solidFill>
              <a:srgbClr val="E4E4E4"/>
            </a:solidFill>
          </p:spPr>
          <p:txBody>
            <a:bodyPr/>
            <a:lstStyle/>
            <a:p>
              <a:endParaRPr lang="ar-EG"/>
            </a:p>
          </p:txBody>
        </p:sp>
        <p:sp>
          <p:nvSpPr>
            <p:cNvPr id="19" name="TextBox 19"/>
            <p:cNvSpPr txBox="1"/>
            <p:nvPr/>
          </p:nvSpPr>
          <p:spPr>
            <a:xfrm>
              <a:off x="0" y="-38100"/>
              <a:ext cx="270975" cy="630609"/>
            </a:xfrm>
            <a:prstGeom prst="rect">
              <a:avLst/>
            </a:prstGeom>
          </p:spPr>
          <p:txBody>
            <a:bodyPr lIns="40708" tIns="40708" rIns="40708" bIns="40708" rtlCol="0" anchor="ctr"/>
            <a:lstStyle/>
            <a:p>
              <a:pPr algn="ctr">
                <a:lnSpc>
                  <a:spcPts val="1730"/>
                </a:lnSpc>
              </a:pPr>
              <a:endParaRPr/>
            </a:p>
          </p:txBody>
        </p:sp>
      </p:grpSp>
      <p:sp>
        <p:nvSpPr>
          <p:cNvPr id="20" name="Freeform 20"/>
          <p:cNvSpPr/>
          <p:nvPr/>
        </p:nvSpPr>
        <p:spPr>
          <a:xfrm>
            <a:off x="643486" y="4482529"/>
            <a:ext cx="377491" cy="289724"/>
          </a:xfrm>
          <a:custGeom>
            <a:avLst/>
            <a:gdLst/>
            <a:ahLst/>
            <a:cxnLst/>
            <a:rect l="l" t="t" r="r" b="b"/>
            <a:pathLst>
              <a:path w="377491" h="289724">
                <a:moveTo>
                  <a:pt x="0" y="0"/>
                </a:moveTo>
                <a:lnTo>
                  <a:pt x="377491" y="0"/>
                </a:lnTo>
                <a:lnTo>
                  <a:pt x="377491" y="289725"/>
                </a:lnTo>
                <a:lnTo>
                  <a:pt x="0" y="2897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21" name="Freeform 21"/>
          <p:cNvSpPr/>
          <p:nvPr/>
        </p:nvSpPr>
        <p:spPr>
          <a:xfrm>
            <a:off x="1648163" y="4472232"/>
            <a:ext cx="250382" cy="300022"/>
          </a:xfrm>
          <a:custGeom>
            <a:avLst/>
            <a:gdLst/>
            <a:ahLst/>
            <a:cxnLst/>
            <a:rect l="l" t="t" r="r" b="b"/>
            <a:pathLst>
              <a:path w="250382" h="300022">
                <a:moveTo>
                  <a:pt x="0" y="0"/>
                </a:moveTo>
                <a:lnTo>
                  <a:pt x="250382" y="0"/>
                </a:lnTo>
                <a:lnTo>
                  <a:pt x="250382" y="300022"/>
                </a:lnTo>
                <a:lnTo>
                  <a:pt x="0" y="3000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EG"/>
          </a:p>
        </p:txBody>
      </p:sp>
      <p:sp>
        <p:nvSpPr>
          <p:cNvPr id="22" name="Freeform 22"/>
          <p:cNvSpPr/>
          <p:nvPr/>
        </p:nvSpPr>
        <p:spPr>
          <a:xfrm>
            <a:off x="2576586" y="4472232"/>
            <a:ext cx="251782" cy="307520"/>
          </a:xfrm>
          <a:custGeom>
            <a:avLst/>
            <a:gdLst/>
            <a:ahLst/>
            <a:cxnLst/>
            <a:rect l="l" t="t" r="r" b="b"/>
            <a:pathLst>
              <a:path w="251782" h="307520">
                <a:moveTo>
                  <a:pt x="0" y="0"/>
                </a:moveTo>
                <a:lnTo>
                  <a:pt x="251782" y="0"/>
                </a:lnTo>
                <a:lnTo>
                  <a:pt x="251782" y="307520"/>
                </a:lnTo>
                <a:lnTo>
                  <a:pt x="0" y="3075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EG"/>
          </a:p>
        </p:txBody>
      </p:sp>
      <p:sp>
        <p:nvSpPr>
          <p:cNvPr id="23" name="AutoShape 23"/>
          <p:cNvSpPr/>
          <p:nvPr/>
        </p:nvSpPr>
        <p:spPr>
          <a:xfrm>
            <a:off x="2543493" y="3057798"/>
            <a:ext cx="108660" cy="0"/>
          </a:xfrm>
          <a:prstGeom prst="line">
            <a:avLst/>
          </a:prstGeom>
          <a:ln w="19050" cap="flat">
            <a:solidFill>
              <a:srgbClr val="252525"/>
            </a:solidFill>
            <a:prstDash val="solid"/>
            <a:headEnd type="none" w="sm" len="sm"/>
            <a:tailEnd type="none" w="sm" len="sm"/>
          </a:ln>
        </p:spPr>
        <p:txBody>
          <a:bodyPr/>
          <a:lstStyle/>
          <a:p>
            <a:endParaRPr lang="ar-EG"/>
          </a:p>
        </p:txBody>
      </p:sp>
      <p:sp>
        <p:nvSpPr>
          <p:cNvPr id="24" name="AutoShape 24"/>
          <p:cNvSpPr/>
          <p:nvPr/>
        </p:nvSpPr>
        <p:spPr>
          <a:xfrm>
            <a:off x="1719024" y="5464114"/>
            <a:ext cx="108660" cy="0"/>
          </a:xfrm>
          <a:prstGeom prst="line">
            <a:avLst/>
          </a:prstGeom>
          <a:ln w="19050" cap="flat">
            <a:solidFill>
              <a:srgbClr val="252525"/>
            </a:solidFill>
            <a:prstDash val="solid"/>
            <a:headEnd type="none" w="sm" len="sm"/>
            <a:tailEnd type="none" w="sm" len="sm"/>
          </a:ln>
        </p:spPr>
        <p:txBody>
          <a:bodyPr/>
          <a:lstStyle/>
          <a:p>
            <a:endParaRPr lang="ar-EG"/>
          </a:p>
        </p:txBody>
      </p:sp>
      <p:sp>
        <p:nvSpPr>
          <p:cNvPr id="25" name="AutoShape 25"/>
          <p:cNvSpPr/>
          <p:nvPr/>
        </p:nvSpPr>
        <p:spPr>
          <a:xfrm>
            <a:off x="2648147" y="5464114"/>
            <a:ext cx="108660" cy="0"/>
          </a:xfrm>
          <a:prstGeom prst="line">
            <a:avLst/>
          </a:prstGeom>
          <a:ln w="19050" cap="flat">
            <a:solidFill>
              <a:srgbClr val="252525"/>
            </a:solidFill>
            <a:prstDash val="solid"/>
            <a:headEnd type="none" w="sm" len="sm"/>
            <a:tailEnd type="none" w="sm" len="sm"/>
          </a:ln>
        </p:spPr>
        <p:txBody>
          <a:bodyPr/>
          <a:lstStyle/>
          <a:p>
            <a:endParaRPr lang="ar-EG"/>
          </a:p>
        </p:txBody>
      </p:sp>
      <p:grpSp>
        <p:nvGrpSpPr>
          <p:cNvPr id="26" name="Group 26"/>
          <p:cNvGrpSpPr/>
          <p:nvPr/>
        </p:nvGrpSpPr>
        <p:grpSpPr>
          <a:xfrm>
            <a:off x="7540722" y="2047554"/>
            <a:ext cx="10467523" cy="6828244"/>
            <a:chOff x="0" y="0"/>
            <a:chExt cx="2756879" cy="1798385"/>
          </a:xfrm>
        </p:grpSpPr>
        <p:sp>
          <p:nvSpPr>
            <p:cNvPr id="27" name="Freeform 27"/>
            <p:cNvSpPr/>
            <p:nvPr/>
          </p:nvSpPr>
          <p:spPr>
            <a:xfrm>
              <a:off x="0" y="0"/>
              <a:ext cx="2756879" cy="1798385"/>
            </a:xfrm>
            <a:custGeom>
              <a:avLst/>
              <a:gdLst/>
              <a:ahLst/>
              <a:cxnLst/>
              <a:rect l="l" t="t" r="r" b="b"/>
              <a:pathLst>
                <a:path w="2756879" h="1798385">
                  <a:moveTo>
                    <a:pt x="37720" y="0"/>
                  </a:moveTo>
                  <a:lnTo>
                    <a:pt x="2719158" y="0"/>
                  </a:lnTo>
                  <a:cubicBezTo>
                    <a:pt x="2739991" y="0"/>
                    <a:pt x="2756879" y="16888"/>
                    <a:pt x="2756879" y="37720"/>
                  </a:cubicBezTo>
                  <a:lnTo>
                    <a:pt x="2756879" y="1760665"/>
                  </a:lnTo>
                  <a:cubicBezTo>
                    <a:pt x="2756879" y="1770669"/>
                    <a:pt x="2752904" y="1780263"/>
                    <a:pt x="2745831" y="1787337"/>
                  </a:cubicBezTo>
                  <a:cubicBezTo>
                    <a:pt x="2738757" y="1794411"/>
                    <a:pt x="2729162" y="1798385"/>
                    <a:pt x="2719158" y="1798385"/>
                  </a:cubicBezTo>
                  <a:lnTo>
                    <a:pt x="37720" y="1798385"/>
                  </a:lnTo>
                  <a:cubicBezTo>
                    <a:pt x="16888" y="1798385"/>
                    <a:pt x="0" y="1781497"/>
                    <a:pt x="0" y="1760665"/>
                  </a:cubicBezTo>
                  <a:lnTo>
                    <a:pt x="0" y="37720"/>
                  </a:lnTo>
                  <a:cubicBezTo>
                    <a:pt x="0" y="27716"/>
                    <a:pt x="3974" y="18122"/>
                    <a:pt x="11048" y="11048"/>
                  </a:cubicBezTo>
                  <a:cubicBezTo>
                    <a:pt x="18122" y="3974"/>
                    <a:pt x="27716" y="0"/>
                    <a:pt x="37720"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28" name="TextBox 28"/>
            <p:cNvSpPr txBox="1"/>
            <p:nvPr/>
          </p:nvSpPr>
          <p:spPr>
            <a:xfrm>
              <a:off x="0" y="-38100"/>
              <a:ext cx="2756879" cy="1836485"/>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8646483" y="0"/>
            <a:ext cx="995033" cy="1028700"/>
          </a:xfrm>
          <a:custGeom>
            <a:avLst/>
            <a:gdLst/>
            <a:ahLst/>
            <a:cxnLst/>
            <a:rect l="l" t="t" r="r" b="b"/>
            <a:pathLst>
              <a:path w="995033" h="1028700">
                <a:moveTo>
                  <a:pt x="0" y="0"/>
                </a:moveTo>
                <a:lnTo>
                  <a:pt x="995034" y="0"/>
                </a:lnTo>
                <a:lnTo>
                  <a:pt x="995034"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ar-EG"/>
          </a:p>
        </p:txBody>
      </p:sp>
      <p:sp>
        <p:nvSpPr>
          <p:cNvPr id="30" name="TextBox 30"/>
          <p:cNvSpPr txBox="1"/>
          <p:nvPr/>
        </p:nvSpPr>
        <p:spPr>
          <a:xfrm>
            <a:off x="596702" y="4983636"/>
            <a:ext cx="471059" cy="252474"/>
          </a:xfrm>
          <a:prstGeom prst="rect">
            <a:avLst/>
          </a:prstGeom>
        </p:spPr>
        <p:txBody>
          <a:bodyPr lIns="0" tIns="0" rIns="0" bIns="0" rtlCol="0" anchor="t">
            <a:spAutoFit/>
          </a:bodyPr>
          <a:lstStyle/>
          <a:p>
            <a:pPr algn="ctr">
              <a:lnSpc>
                <a:spcPts val="998"/>
              </a:lnSpc>
            </a:pPr>
            <a:r>
              <a:rPr lang="en-US" sz="1148" spc="-74">
                <a:solidFill>
                  <a:srgbClr val="0F0F0F"/>
                </a:solidFill>
                <a:latin typeface="Poppins"/>
                <a:ea typeface="Poppins"/>
                <a:cs typeface="Poppins"/>
                <a:sym typeface="Poppins"/>
              </a:rPr>
              <a:t>Heart Rate</a:t>
            </a:r>
          </a:p>
        </p:txBody>
      </p:sp>
      <p:sp>
        <p:nvSpPr>
          <p:cNvPr id="31" name="TextBox 31"/>
          <p:cNvSpPr txBox="1"/>
          <p:nvPr/>
        </p:nvSpPr>
        <p:spPr>
          <a:xfrm>
            <a:off x="1537824" y="4983636"/>
            <a:ext cx="471059" cy="252474"/>
          </a:xfrm>
          <a:prstGeom prst="rect">
            <a:avLst/>
          </a:prstGeom>
        </p:spPr>
        <p:txBody>
          <a:bodyPr lIns="0" tIns="0" rIns="0" bIns="0" rtlCol="0" anchor="t">
            <a:spAutoFit/>
          </a:bodyPr>
          <a:lstStyle/>
          <a:p>
            <a:pPr algn="ctr">
              <a:lnSpc>
                <a:spcPts val="998"/>
              </a:lnSpc>
            </a:pPr>
            <a:r>
              <a:rPr lang="en-US" sz="1148" spc="-74">
                <a:solidFill>
                  <a:srgbClr val="0F0F0F"/>
                </a:solidFill>
                <a:latin typeface="Poppins"/>
                <a:ea typeface="Poppins"/>
                <a:cs typeface="Poppins"/>
                <a:sym typeface="Poppins"/>
              </a:rPr>
              <a:t>Steps Detect</a:t>
            </a:r>
          </a:p>
        </p:txBody>
      </p:sp>
      <p:sp>
        <p:nvSpPr>
          <p:cNvPr id="32" name="TextBox 32"/>
          <p:cNvSpPr txBox="1"/>
          <p:nvPr/>
        </p:nvSpPr>
        <p:spPr>
          <a:xfrm>
            <a:off x="2466947" y="4983636"/>
            <a:ext cx="471059" cy="252474"/>
          </a:xfrm>
          <a:prstGeom prst="rect">
            <a:avLst/>
          </a:prstGeom>
        </p:spPr>
        <p:txBody>
          <a:bodyPr lIns="0" tIns="0" rIns="0" bIns="0" rtlCol="0" anchor="t">
            <a:spAutoFit/>
          </a:bodyPr>
          <a:lstStyle/>
          <a:p>
            <a:pPr algn="ctr">
              <a:lnSpc>
                <a:spcPts val="998"/>
              </a:lnSpc>
            </a:pPr>
            <a:r>
              <a:rPr lang="en-US" sz="1148" spc="-74">
                <a:solidFill>
                  <a:srgbClr val="0F0F0F"/>
                </a:solidFill>
                <a:latin typeface="Poppins"/>
                <a:ea typeface="Poppins"/>
                <a:cs typeface="Poppins"/>
                <a:sym typeface="Poppins"/>
              </a:rPr>
              <a:t>Sleep Hours</a:t>
            </a:r>
          </a:p>
        </p:txBody>
      </p:sp>
      <p:sp>
        <p:nvSpPr>
          <p:cNvPr id="33" name="TextBox 33"/>
          <p:cNvSpPr txBox="1"/>
          <p:nvPr/>
        </p:nvSpPr>
        <p:spPr>
          <a:xfrm>
            <a:off x="7909203" y="1056886"/>
            <a:ext cx="2469594" cy="537845"/>
          </a:xfrm>
          <a:prstGeom prst="rect">
            <a:avLst/>
          </a:prstGeom>
        </p:spPr>
        <p:txBody>
          <a:bodyPr lIns="0" tIns="0" rIns="0" bIns="0" rtlCol="0" anchor="t">
            <a:spAutoFit/>
          </a:bodyPr>
          <a:lstStyle/>
          <a:p>
            <a:pPr algn="ctr">
              <a:lnSpc>
                <a:spcPts val="4480"/>
              </a:lnSpc>
              <a:spcBef>
                <a:spcPct val="0"/>
              </a:spcBef>
            </a:pPr>
            <a:r>
              <a:rPr lang="en-US" sz="3200" b="1" spc="224">
                <a:solidFill>
                  <a:srgbClr val="000000"/>
                </a:solidFill>
                <a:latin typeface="Kulachat Serif Bold"/>
                <a:ea typeface="Kulachat Serif Bold"/>
                <a:cs typeface="Kulachat Serif Bold"/>
                <a:sym typeface="Kulachat Serif Bold"/>
              </a:rPr>
              <a:t>Project Idea</a:t>
            </a:r>
          </a:p>
        </p:txBody>
      </p:sp>
      <p:sp>
        <p:nvSpPr>
          <p:cNvPr id="34" name="TextBox 34"/>
          <p:cNvSpPr txBox="1"/>
          <p:nvPr/>
        </p:nvSpPr>
        <p:spPr>
          <a:xfrm>
            <a:off x="7721697" y="2586215"/>
            <a:ext cx="10021438" cy="5467985"/>
          </a:xfrm>
          <a:prstGeom prst="rect">
            <a:avLst/>
          </a:prstGeom>
        </p:spPr>
        <p:txBody>
          <a:bodyPr lIns="0" tIns="0" rIns="0" bIns="0" rtlCol="0" anchor="t">
            <a:spAutoFit/>
          </a:bodyPr>
          <a:lstStyle/>
          <a:p>
            <a:pPr marL="561341" lvl="1" indent="-280670" algn="l">
              <a:lnSpc>
                <a:spcPts val="3640"/>
              </a:lnSpc>
              <a:buFont typeface="Arial"/>
              <a:buChar char="•"/>
            </a:pPr>
            <a:r>
              <a:rPr lang="en-US" sz="2600" b="1" spc="182">
                <a:solidFill>
                  <a:srgbClr val="000000"/>
                </a:solidFill>
                <a:latin typeface="Kulachat Serif Bold"/>
                <a:ea typeface="Kulachat Serif Bold"/>
                <a:cs typeface="Kulachat Serif Bold"/>
                <a:sym typeface="Kulachat Serif Bold"/>
              </a:rPr>
              <a:t>The current generation of premium Smart Watches (e.g., Apple Watch, Samsung Galaxy) are often highly expensive, with prices ranging from 10,000 to 20,000 EGP.</a:t>
            </a:r>
          </a:p>
          <a:p>
            <a:pPr marL="561341" lvl="1" indent="-280670" algn="l">
              <a:lnSpc>
                <a:spcPts val="3640"/>
              </a:lnSpc>
              <a:buFont typeface="Arial"/>
              <a:buChar char="•"/>
            </a:pPr>
            <a:r>
              <a:rPr lang="en-US" sz="2600" b="1" spc="182">
                <a:solidFill>
                  <a:srgbClr val="000000"/>
                </a:solidFill>
                <a:latin typeface="Kulachat Serif Bold"/>
                <a:ea typeface="Kulachat Serif Bold"/>
                <a:cs typeface="Kulachat Serif Bold"/>
                <a:sym typeface="Kulachat Serif Bold"/>
              </a:rPr>
              <a:t>Our project is to develop a specialized Smart Watch that focuses primarily on essential health monitoring—Heart Rate and Steps—using affordable, yet accurate, components.</a:t>
            </a:r>
          </a:p>
          <a:p>
            <a:pPr marL="561341" lvl="1" indent="-280670" algn="l">
              <a:lnSpc>
                <a:spcPts val="3640"/>
              </a:lnSpc>
              <a:buFont typeface="Arial"/>
              <a:buChar char="•"/>
            </a:pPr>
            <a:r>
              <a:rPr lang="en-US" sz="2600" b="1" spc="182">
                <a:solidFill>
                  <a:srgbClr val="000000"/>
                </a:solidFill>
                <a:latin typeface="Kulachat Serif Bold"/>
                <a:ea typeface="Kulachat Serif Bold"/>
                <a:cs typeface="Kulachat Serif Bold"/>
                <a:sym typeface="Kulachat Serif Bold"/>
              </a:rPr>
              <a:t>This allows us to offer a highly functional, dedicated health tracker at a competitive price point, projected to be around 4,500 EGP, bridging the gap between basic fitness bands and overpriced premium devices.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AutoShape 5"/>
          <p:cNvSpPr/>
          <p:nvPr/>
        </p:nvSpPr>
        <p:spPr>
          <a:xfrm>
            <a:off x="4519841" y="257329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6" name="AutoShape 6"/>
          <p:cNvSpPr/>
          <p:nvPr/>
        </p:nvSpPr>
        <p:spPr>
          <a:xfrm>
            <a:off x="4519841" y="3728291"/>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7" name="AutoShape 7"/>
          <p:cNvSpPr/>
          <p:nvPr/>
        </p:nvSpPr>
        <p:spPr>
          <a:xfrm>
            <a:off x="4519841" y="4883288"/>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8" name="AutoShape 8"/>
          <p:cNvSpPr/>
          <p:nvPr/>
        </p:nvSpPr>
        <p:spPr>
          <a:xfrm>
            <a:off x="4519841" y="6038285"/>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9" name="AutoShape 9"/>
          <p:cNvSpPr/>
          <p:nvPr/>
        </p:nvSpPr>
        <p:spPr>
          <a:xfrm flipV="1">
            <a:off x="4519841" y="7193282"/>
            <a:ext cx="11679411" cy="0"/>
          </a:xfrm>
          <a:prstGeom prst="line">
            <a:avLst/>
          </a:prstGeom>
          <a:ln w="9525" cap="flat">
            <a:solidFill>
              <a:srgbClr val="000000"/>
            </a:solidFill>
            <a:prstDash val="solid"/>
            <a:headEnd type="none" w="sm" len="sm"/>
            <a:tailEnd type="none" w="sm" len="sm"/>
          </a:ln>
        </p:spPr>
        <p:txBody>
          <a:bodyPr/>
          <a:lstStyle/>
          <a:p>
            <a:endParaRPr lang="ar-EG"/>
          </a:p>
        </p:txBody>
      </p:sp>
      <p:sp>
        <p:nvSpPr>
          <p:cNvPr id="10" name="TextBox 10"/>
          <p:cNvSpPr txBox="1"/>
          <p:nvPr/>
        </p:nvSpPr>
        <p:spPr>
          <a:xfrm>
            <a:off x="4519841" y="1481446"/>
            <a:ext cx="8994515" cy="1038225"/>
          </a:xfrm>
          <a:prstGeom prst="rect">
            <a:avLst/>
          </a:prstGeom>
        </p:spPr>
        <p:txBody>
          <a:bodyPr lIns="0" tIns="0" rIns="0" bIns="0" rtlCol="0" anchor="t">
            <a:spAutoFit/>
          </a:bodyPr>
          <a:lstStyle/>
          <a:p>
            <a:pPr algn="l">
              <a:lnSpc>
                <a:spcPts val="8279"/>
              </a:lnSpc>
            </a:pPr>
            <a:r>
              <a:rPr lang="en-US" sz="6899" b="1" spc="-275">
                <a:solidFill>
                  <a:srgbClr val="000000"/>
                </a:solidFill>
                <a:latin typeface="Kulachat Serif Bold"/>
                <a:ea typeface="Kulachat Serif Bold"/>
                <a:cs typeface="Kulachat Serif Bold"/>
                <a:sym typeface="Kulachat Serif Bold"/>
              </a:rPr>
              <a:t>Table of Contents</a:t>
            </a:r>
          </a:p>
        </p:txBody>
      </p:sp>
      <p:sp>
        <p:nvSpPr>
          <p:cNvPr id="11" name="TextBox 11"/>
          <p:cNvSpPr txBox="1"/>
          <p:nvPr/>
        </p:nvSpPr>
        <p:spPr>
          <a:xfrm>
            <a:off x="12458017" y="2857540"/>
            <a:ext cx="2112680" cy="757957"/>
          </a:xfrm>
          <a:prstGeom prst="rect">
            <a:avLst/>
          </a:prstGeom>
        </p:spPr>
        <p:txBody>
          <a:bodyPr lIns="0" tIns="0" rIns="0" bIns="0" rtlCol="0" anchor="t">
            <a:spAutoFit/>
          </a:bodyPr>
          <a:lstStyle/>
          <a:p>
            <a:pPr algn="ctr">
              <a:lnSpc>
                <a:spcPts val="5529"/>
              </a:lnSpc>
            </a:pPr>
            <a:r>
              <a:rPr lang="en-US" sz="6143" b="1" spc="-245">
                <a:solidFill>
                  <a:srgbClr val="FFFFFF"/>
                </a:solidFill>
                <a:latin typeface="Atkinson Hyperlegible Bold"/>
                <a:ea typeface="Atkinson Hyperlegible Bold"/>
                <a:cs typeface="Atkinson Hyperlegible Bold"/>
                <a:sym typeface="Atkinson Hyperlegible Bold"/>
              </a:rPr>
              <a:t>1</a:t>
            </a:r>
          </a:p>
        </p:txBody>
      </p:sp>
      <p:sp>
        <p:nvSpPr>
          <p:cNvPr id="12" name="TextBox 12"/>
          <p:cNvSpPr txBox="1"/>
          <p:nvPr/>
        </p:nvSpPr>
        <p:spPr>
          <a:xfrm>
            <a:off x="4600209" y="2804115"/>
            <a:ext cx="3557144"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Idea</a:t>
            </a:r>
          </a:p>
        </p:txBody>
      </p:sp>
      <p:sp>
        <p:nvSpPr>
          <p:cNvPr id="13" name="TextBox 13"/>
          <p:cNvSpPr txBox="1"/>
          <p:nvPr/>
        </p:nvSpPr>
        <p:spPr>
          <a:xfrm>
            <a:off x="12458017" y="4012202"/>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2</a:t>
            </a:r>
          </a:p>
        </p:txBody>
      </p:sp>
      <p:sp>
        <p:nvSpPr>
          <p:cNvPr id="14" name="TextBox 14"/>
          <p:cNvSpPr txBox="1"/>
          <p:nvPr/>
        </p:nvSpPr>
        <p:spPr>
          <a:xfrm>
            <a:off x="12458017" y="5167198"/>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3</a:t>
            </a:r>
          </a:p>
        </p:txBody>
      </p:sp>
      <p:sp>
        <p:nvSpPr>
          <p:cNvPr id="15" name="TextBox 15"/>
          <p:cNvSpPr txBox="1"/>
          <p:nvPr/>
        </p:nvSpPr>
        <p:spPr>
          <a:xfrm>
            <a:off x="12458017" y="6322195"/>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4</a:t>
            </a:r>
          </a:p>
        </p:txBody>
      </p:sp>
      <p:sp>
        <p:nvSpPr>
          <p:cNvPr id="16" name="TextBox 16"/>
          <p:cNvSpPr txBox="1"/>
          <p:nvPr/>
        </p:nvSpPr>
        <p:spPr>
          <a:xfrm>
            <a:off x="12458017" y="7407360"/>
            <a:ext cx="2112680" cy="758626"/>
          </a:xfrm>
          <a:prstGeom prst="rect">
            <a:avLst/>
          </a:prstGeom>
        </p:spPr>
        <p:txBody>
          <a:bodyPr lIns="0" tIns="0" rIns="0" bIns="0" rtlCol="0" anchor="t">
            <a:spAutoFit/>
          </a:bodyPr>
          <a:lstStyle/>
          <a:p>
            <a:pPr algn="ctr">
              <a:lnSpc>
                <a:spcPts val="5545"/>
              </a:lnSpc>
            </a:pPr>
            <a:r>
              <a:rPr lang="en-US" sz="6161" b="1" spc="-246">
                <a:solidFill>
                  <a:srgbClr val="FFFFFF"/>
                </a:solidFill>
                <a:latin typeface="Atkinson Hyperlegible Bold"/>
                <a:ea typeface="Atkinson Hyperlegible Bold"/>
                <a:cs typeface="Atkinson Hyperlegible Bold"/>
                <a:sym typeface="Atkinson Hyperlegible Bold"/>
              </a:rPr>
              <a:t>5</a:t>
            </a:r>
          </a:p>
        </p:txBody>
      </p:sp>
      <p:sp>
        <p:nvSpPr>
          <p:cNvPr id="17" name="TextBox 17"/>
          <p:cNvSpPr txBox="1"/>
          <p:nvPr/>
        </p:nvSpPr>
        <p:spPr>
          <a:xfrm>
            <a:off x="4600209" y="3961654"/>
            <a:ext cx="5233871"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Project Components</a:t>
            </a:r>
          </a:p>
        </p:txBody>
      </p:sp>
      <p:sp>
        <p:nvSpPr>
          <p:cNvPr id="18" name="TextBox 18"/>
          <p:cNvSpPr txBox="1"/>
          <p:nvPr/>
        </p:nvSpPr>
        <p:spPr>
          <a:xfrm>
            <a:off x="4579075" y="5119192"/>
            <a:ext cx="402870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Connections</a:t>
            </a:r>
          </a:p>
        </p:txBody>
      </p:sp>
      <p:sp>
        <p:nvSpPr>
          <p:cNvPr id="19" name="TextBox 19"/>
          <p:cNvSpPr txBox="1"/>
          <p:nvPr/>
        </p:nvSpPr>
        <p:spPr>
          <a:xfrm>
            <a:off x="4519841" y="6266216"/>
            <a:ext cx="1653361" cy="695960"/>
          </a:xfrm>
          <a:prstGeom prst="rect">
            <a:avLst/>
          </a:prstGeom>
        </p:spPr>
        <p:txBody>
          <a:bodyPr lIns="0" tIns="0" rIns="0" bIns="0" rtlCol="0" anchor="t">
            <a:spAutoFit/>
          </a:bodyPr>
          <a:lstStyle/>
          <a:p>
            <a:pPr algn="l">
              <a:lnSpc>
                <a:spcPts val="5739"/>
              </a:lnSpc>
              <a:spcBef>
                <a:spcPct val="0"/>
              </a:spcBef>
            </a:pPr>
            <a:r>
              <a:rPr lang="en-US" sz="4099" b="1" spc="286">
                <a:solidFill>
                  <a:srgbClr val="FFFFFF"/>
                </a:solidFill>
                <a:latin typeface="Kulachat Serif Bold"/>
                <a:ea typeface="Kulachat Serif Bold"/>
                <a:cs typeface="Kulachat Serif Bold"/>
                <a:sym typeface="Kulachat Serif Bold"/>
              </a:rPr>
              <a:t>Code</a:t>
            </a:r>
          </a:p>
        </p:txBody>
      </p:sp>
      <p:sp>
        <p:nvSpPr>
          <p:cNvPr id="20" name="TextBox 20"/>
          <p:cNvSpPr txBox="1"/>
          <p:nvPr/>
        </p:nvSpPr>
        <p:spPr>
          <a:xfrm>
            <a:off x="4494005" y="7423488"/>
            <a:ext cx="4113777" cy="629920"/>
          </a:xfrm>
          <a:prstGeom prst="rect">
            <a:avLst/>
          </a:prstGeom>
        </p:spPr>
        <p:txBody>
          <a:bodyPr lIns="0" tIns="0" rIns="0" bIns="0" rtlCol="0" anchor="t">
            <a:spAutoFit/>
          </a:bodyPr>
          <a:lstStyle/>
          <a:p>
            <a:pPr algn="l">
              <a:lnSpc>
                <a:spcPts val="5179"/>
              </a:lnSpc>
              <a:spcBef>
                <a:spcPct val="0"/>
              </a:spcBef>
            </a:pPr>
            <a:r>
              <a:rPr lang="en-US" sz="3699" b="1" spc="258">
                <a:solidFill>
                  <a:srgbClr val="FFFFFF"/>
                </a:solidFill>
                <a:latin typeface="Kulachat Serif Bold"/>
                <a:ea typeface="Kulachat Serif Bold"/>
                <a:cs typeface="Kulachat Serif Bold"/>
                <a:sym typeface="Kulachat Serif Bold"/>
              </a:rPr>
              <a:t>Future Work</a:t>
            </a:r>
          </a:p>
        </p:txBody>
      </p:sp>
      <p:sp>
        <p:nvSpPr>
          <p:cNvPr id="21" name="Freeform 21"/>
          <p:cNvSpPr/>
          <p:nvPr/>
        </p:nvSpPr>
        <p:spPr>
          <a:xfrm rot="-8268606" flipV="1">
            <a:off x="-2661762" y="1830596"/>
            <a:ext cx="6671275" cy="7837034"/>
          </a:xfrm>
          <a:custGeom>
            <a:avLst/>
            <a:gdLst/>
            <a:ahLst/>
            <a:cxnLst/>
            <a:rect l="l" t="t" r="r" b="b"/>
            <a:pathLst>
              <a:path w="6671275" h="7837034">
                <a:moveTo>
                  <a:pt x="0" y="7837034"/>
                </a:moveTo>
                <a:lnTo>
                  <a:pt x="6671275" y="7837034"/>
                </a:lnTo>
                <a:lnTo>
                  <a:pt x="6671275" y="0"/>
                </a:lnTo>
                <a:lnTo>
                  <a:pt x="0" y="0"/>
                </a:lnTo>
                <a:lnTo>
                  <a:pt x="0" y="7837034"/>
                </a:lnTo>
                <a:close/>
              </a:path>
            </a:pathLst>
          </a:custGeom>
          <a:blipFill>
            <a:blip r:embed="rId5"/>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a:off x="8493275" y="0"/>
            <a:ext cx="1301450" cy="1301450"/>
          </a:xfrm>
          <a:custGeom>
            <a:avLst/>
            <a:gdLst/>
            <a:ahLst/>
            <a:cxnLst/>
            <a:rect l="l" t="t" r="r" b="b"/>
            <a:pathLst>
              <a:path w="1301450" h="1301450">
                <a:moveTo>
                  <a:pt x="0" y="0"/>
                </a:moveTo>
                <a:lnTo>
                  <a:pt x="1301450" y="0"/>
                </a:lnTo>
                <a:lnTo>
                  <a:pt x="1301450" y="1301450"/>
                </a:lnTo>
                <a:lnTo>
                  <a:pt x="0" y="13014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6" name="Freeform 6"/>
          <p:cNvSpPr/>
          <p:nvPr/>
        </p:nvSpPr>
        <p:spPr>
          <a:xfrm>
            <a:off x="672017" y="1890909"/>
            <a:ext cx="4140979" cy="4140979"/>
          </a:xfrm>
          <a:custGeom>
            <a:avLst/>
            <a:gdLst/>
            <a:ahLst/>
            <a:cxnLst/>
            <a:rect l="l" t="t" r="r" b="b"/>
            <a:pathLst>
              <a:path w="4140979" h="4140979">
                <a:moveTo>
                  <a:pt x="0" y="0"/>
                </a:moveTo>
                <a:lnTo>
                  <a:pt x="4140979" y="0"/>
                </a:lnTo>
                <a:lnTo>
                  <a:pt x="4140979" y="4140979"/>
                </a:lnTo>
                <a:lnTo>
                  <a:pt x="0" y="4140979"/>
                </a:lnTo>
                <a:lnTo>
                  <a:pt x="0" y="0"/>
                </a:lnTo>
                <a:close/>
              </a:path>
            </a:pathLst>
          </a:custGeom>
          <a:blipFill>
            <a:blip r:embed="rId7"/>
            <a:stretch>
              <a:fillRect/>
            </a:stretch>
          </a:blipFill>
        </p:spPr>
        <p:txBody>
          <a:bodyPr/>
          <a:lstStyle/>
          <a:p>
            <a:endParaRPr lang="ar-EG"/>
          </a:p>
        </p:txBody>
      </p:sp>
      <p:sp>
        <p:nvSpPr>
          <p:cNvPr id="7" name="Freeform 7"/>
          <p:cNvSpPr/>
          <p:nvPr/>
        </p:nvSpPr>
        <p:spPr>
          <a:xfrm>
            <a:off x="13829091" y="1990686"/>
            <a:ext cx="3494467" cy="3494467"/>
          </a:xfrm>
          <a:custGeom>
            <a:avLst/>
            <a:gdLst/>
            <a:ahLst/>
            <a:cxnLst/>
            <a:rect l="l" t="t" r="r" b="b"/>
            <a:pathLst>
              <a:path w="3494467" h="3494467">
                <a:moveTo>
                  <a:pt x="0" y="0"/>
                </a:moveTo>
                <a:lnTo>
                  <a:pt x="3494467" y="0"/>
                </a:lnTo>
                <a:lnTo>
                  <a:pt x="3494467" y="3494467"/>
                </a:lnTo>
                <a:lnTo>
                  <a:pt x="0" y="3494467"/>
                </a:lnTo>
                <a:lnTo>
                  <a:pt x="0" y="0"/>
                </a:lnTo>
                <a:close/>
              </a:path>
            </a:pathLst>
          </a:custGeom>
          <a:blipFill>
            <a:blip r:embed="rId8"/>
            <a:stretch>
              <a:fillRect/>
            </a:stretch>
          </a:blipFill>
        </p:spPr>
        <p:txBody>
          <a:bodyPr/>
          <a:lstStyle/>
          <a:p>
            <a:endParaRPr lang="ar-EG"/>
          </a:p>
        </p:txBody>
      </p:sp>
      <p:sp>
        <p:nvSpPr>
          <p:cNvPr id="8" name="Freeform 8"/>
          <p:cNvSpPr/>
          <p:nvPr/>
        </p:nvSpPr>
        <p:spPr>
          <a:xfrm>
            <a:off x="2848637" y="5315879"/>
            <a:ext cx="4563294" cy="4563294"/>
          </a:xfrm>
          <a:custGeom>
            <a:avLst/>
            <a:gdLst/>
            <a:ahLst/>
            <a:cxnLst/>
            <a:rect l="l" t="t" r="r" b="b"/>
            <a:pathLst>
              <a:path w="4563294" h="4563294">
                <a:moveTo>
                  <a:pt x="0" y="0"/>
                </a:moveTo>
                <a:lnTo>
                  <a:pt x="4563294" y="0"/>
                </a:lnTo>
                <a:lnTo>
                  <a:pt x="4563294" y="4563294"/>
                </a:lnTo>
                <a:lnTo>
                  <a:pt x="0" y="4563294"/>
                </a:lnTo>
                <a:lnTo>
                  <a:pt x="0" y="0"/>
                </a:lnTo>
                <a:close/>
              </a:path>
            </a:pathLst>
          </a:custGeom>
          <a:blipFill>
            <a:blip r:embed="rId9"/>
            <a:stretch>
              <a:fillRect/>
            </a:stretch>
          </a:blipFill>
        </p:spPr>
        <p:txBody>
          <a:bodyPr/>
          <a:lstStyle/>
          <a:p>
            <a:endParaRPr lang="ar-EG"/>
          </a:p>
        </p:txBody>
      </p:sp>
      <p:sp>
        <p:nvSpPr>
          <p:cNvPr id="9" name="Freeform 9"/>
          <p:cNvSpPr/>
          <p:nvPr/>
        </p:nvSpPr>
        <p:spPr>
          <a:xfrm>
            <a:off x="5453808" y="2356227"/>
            <a:ext cx="7380384" cy="5574546"/>
          </a:xfrm>
          <a:custGeom>
            <a:avLst/>
            <a:gdLst/>
            <a:ahLst/>
            <a:cxnLst/>
            <a:rect l="l" t="t" r="r" b="b"/>
            <a:pathLst>
              <a:path w="7380384" h="5574546">
                <a:moveTo>
                  <a:pt x="0" y="0"/>
                </a:moveTo>
                <a:lnTo>
                  <a:pt x="7380384" y="0"/>
                </a:lnTo>
                <a:lnTo>
                  <a:pt x="7380384" y="5574546"/>
                </a:lnTo>
                <a:lnTo>
                  <a:pt x="0" y="5574546"/>
                </a:lnTo>
                <a:lnTo>
                  <a:pt x="0" y="0"/>
                </a:lnTo>
                <a:close/>
              </a:path>
            </a:pathLst>
          </a:custGeom>
          <a:blipFill>
            <a:blip r:embed="rId10"/>
            <a:stretch>
              <a:fillRect/>
            </a:stretch>
          </a:blipFill>
        </p:spPr>
        <p:txBody>
          <a:bodyPr/>
          <a:lstStyle/>
          <a:p>
            <a:endParaRPr lang="ar-EG"/>
          </a:p>
        </p:txBody>
      </p:sp>
      <p:sp>
        <p:nvSpPr>
          <p:cNvPr id="10" name="Freeform 10"/>
          <p:cNvSpPr/>
          <p:nvPr/>
        </p:nvSpPr>
        <p:spPr>
          <a:xfrm>
            <a:off x="11188541" y="5457151"/>
            <a:ext cx="5013754" cy="4280749"/>
          </a:xfrm>
          <a:custGeom>
            <a:avLst/>
            <a:gdLst/>
            <a:ahLst/>
            <a:cxnLst/>
            <a:rect l="l" t="t" r="r" b="b"/>
            <a:pathLst>
              <a:path w="5013754" h="4280749">
                <a:moveTo>
                  <a:pt x="0" y="0"/>
                </a:moveTo>
                <a:lnTo>
                  <a:pt x="5013754" y="0"/>
                </a:lnTo>
                <a:lnTo>
                  <a:pt x="5013754" y="4280749"/>
                </a:lnTo>
                <a:lnTo>
                  <a:pt x="0" y="4280749"/>
                </a:lnTo>
                <a:lnTo>
                  <a:pt x="0" y="0"/>
                </a:lnTo>
                <a:close/>
              </a:path>
            </a:pathLst>
          </a:custGeom>
          <a:blipFill>
            <a:blip r:embed="rId11"/>
            <a:stretch>
              <a:fillRect/>
            </a:stretch>
          </a:blipFill>
        </p:spPr>
        <p:txBody>
          <a:bodyPr/>
          <a:lstStyle/>
          <a:p>
            <a:endParaRPr lang="ar-EG"/>
          </a:p>
        </p:txBody>
      </p:sp>
      <p:sp>
        <p:nvSpPr>
          <p:cNvPr id="11" name="TextBox 11"/>
          <p:cNvSpPr txBox="1"/>
          <p:nvPr/>
        </p:nvSpPr>
        <p:spPr>
          <a:xfrm>
            <a:off x="7099459" y="1593412"/>
            <a:ext cx="4089083" cy="537845"/>
          </a:xfrm>
          <a:prstGeom prst="rect">
            <a:avLst/>
          </a:prstGeom>
        </p:spPr>
        <p:txBody>
          <a:bodyPr lIns="0" tIns="0" rIns="0" bIns="0" rtlCol="0" anchor="t">
            <a:spAutoFit/>
          </a:bodyPr>
          <a:lstStyle/>
          <a:p>
            <a:pPr algn="ctr">
              <a:lnSpc>
                <a:spcPts val="4480"/>
              </a:lnSpc>
              <a:spcBef>
                <a:spcPct val="0"/>
              </a:spcBef>
            </a:pPr>
            <a:r>
              <a:rPr lang="en-US" sz="3200" b="1" spc="224">
                <a:solidFill>
                  <a:srgbClr val="000000"/>
                </a:solidFill>
                <a:latin typeface="Kulachat Serif Bold"/>
                <a:ea typeface="Kulachat Serif Bold"/>
                <a:cs typeface="Kulachat Serif Bold"/>
                <a:sym typeface="Kulachat Serif Bold"/>
              </a:rPr>
              <a:t>Project Components</a:t>
            </a:r>
          </a:p>
        </p:txBody>
      </p:sp>
      <p:sp>
        <p:nvSpPr>
          <p:cNvPr id="12" name="TextBox 12"/>
          <p:cNvSpPr txBox="1"/>
          <p:nvPr/>
        </p:nvSpPr>
        <p:spPr>
          <a:xfrm>
            <a:off x="2392719" y="1924011"/>
            <a:ext cx="2070489" cy="613410"/>
          </a:xfrm>
          <a:prstGeom prst="rect">
            <a:avLst/>
          </a:prstGeom>
        </p:spPr>
        <p:txBody>
          <a:bodyPr lIns="0" tIns="0" rIns="0" bIns="0" rtlCol="0" anchor="t">
            <a:spAutoFit/>
          </a:bodyPr>
          <a:lstStyle/>
          <a:p>
            <a:pPr algn="ctr" rtl="1">
              <a:lnSpc>
                <a:spcPts val="5040"/>
              </a:lnSpc>
              <a:spcBef>
                <a:spcPct val="0"/>
              </a:spcBef>
            </a:pPr>
            <a:r>
              <a:rPr lang="en-US" sz="3600" b="1" spc="252">
                <a:solidFill>
                  <a:srgbClr val="FFFFFF"/>
                </a:solidFill>
                <a:latin typeface="Kulachat Serif Bold"/>
                <a:ea typeface="Kulachat Serif Bold"/>
                <a:cs typeface="Kulachat Serif Bold"/>
                <a:sym typeface="Kulachat Serif Bold"/>
              </a:rPr>
              <a:t>ESP32</a:t>
            </a:r>
          </a:p>
        </p:txBody>
      </p:sp>
      <p:sp>
        <p:nvSpPr>
          <p:cNvPr id="13" name="TextBox 13"/>
          <p:cNvSpPr txBox="1"/>
          <p:nvPr/>
        </p:nvSpPr>
        <p:spPr>
          <a:xfrm>
            <a:off x="13320951" y="4530090"/>
            <a:ext cx="3938349" cy="613410"/>
          </a:xfrm>
          <a:prstGeom prst="rect">
            <a:avLst/>
          </a:prstGeom>
        </p:spPr>
        <p:txBody>
          <a:bodyPr lIns="0" tIns="0" rIns="0" bIns="0" rtlCol="0" anchor="t">
            <a:spAutoFit/>
          </a:bodyPr>
          <a:lstStyle/>
          <a:p>
            <a:pPr algn="ctr" rtl="1">
              <a:lnSpc>
                <a:spcPts val="5040"/>
              </a:lnSpc>
              <a:spcBef>
                <a:spcPct val="0"/>
              </a:spcBef>
            </a:pPr>
            <a:r>
              <a:rPr lang="en-US" sz="3600" b="1" spc="252">
                <a:solidFill>
                  <a:srgbClr val="FFFFFF"/>
                </a:solidFill>
                <a:latin typeface="Kulachat Serif Bold"/>
                <a:ea typeface="Kulachat Serif Bold"/>
                <a:cs typeface="Kulachat Serif Bold"/>
                <a:sym typeface="Kulachat Serif Bold"/>
              </a:rPr>
              <a:t>TFT LCD 240×240</a:t>
            </a:r>
          </a:p>
        </p:txBody>
      </p:sp>
      <p:sp>
        <p:nvSpPr>
          <p:cNvPr id="14" name="TextBox 14"/>
          <p:cNvSpPr txBox="1"/>
          <p:nvPr/>
        </p:nvSpPr>
        <p:spPr>
          <a:xfrm>
            <a:off x="3118128" y="8644890"/>
            <a:ext cx="4293803" cy="613410"/>
          </a:xfrm>
          <a:prstGeom prst="rect">
            <a:avLst/>
          </a:prstGeom>
        </p:spPr>
        <p:txBody>
          <a:bodyPr lIns="0" tIns="0" rIns="0" bIns="0" rtlCol="0" anchor="t">
            <a:spAutoFit/>
          </a:bodyPr>
          <a:lstStyle/>
          <a:p>
            <a:pPr algn="ctr" rtl="1">
              <a:lnSpc>
                <a:spcPts val="5040"/>
              </a:lnSpc>
              <a:spcBef>
                <a:spcPct val="0"/>
              </a:spcBef>
            </a:pPr>
            <a:r>
              <a:rPr lang="en-US" sz="3600" b="1" spc="252">
                <a:solidFill>
                  <a:srgbClr val="FFFFFF"/>
                </a:solidFill>
                <a:latin typeface="Kulachat Serif Bold"/>
                <a:ea typeface="Kulachat Serif Bold"/>
                <a:cs typeface="Kulachat Serif Bold"/>
                <a:sym typeface="Kulachat Serif Bold"/>
              </a:rPr>
              <a:t>MAX30102 Sensor</a:t>
            </a:r>
          </a:p>
        </p:txBody>
      </p:sp>
      <p:sp>
        <p:nvSpPr>
          <p:cNvPr id="15" name="TextBox 15"/>
          <p:cNvSpPr txBox="1"/>
          <p:nvPr/>
        </p:nvSpPr>
        <p:spPr>
          <a:xfrm>
            <a:off x="11729796" y="9191625"/>
            <a:ext cx="4872150" cy="613410"/>
          </a:xfrm>
          <a:prstGeom prst="rect">
            <a:avLst/>
          </a:prstGeom>
        </p:spPr>
        <p:txBody>
          <a:bodyPr lIns="0" tIns="0" rIns="0" bIns="0" rtlCol="0" anchor="t">
            <a:spAutoFit/>
          </a:bodyPr>
          <a:lstStyle/>
          <a:p>
            <a:pPr algn="ctr">
              <a:lnSpc>
                <a:spcPts val="5040"/>
              </a:lnSpc>
              <a:spcBef>
                <a:spcPct val="0"/>
              </a:spcBef>
            </a:pPr>
            <a:r>
              <a:rPr lang="en-US" sz="3600" b="1" spc="252">
                <a:solidFill>
                  <a:srgbClr val="FFFFFF"/>
                </a:solidFill>
                <a:latin typeface="Kulachat Serif Bold"/>
                <a:ea typeface="Kulachat Serif Bold"/>
                <a:cs typeface="Kulachat Serif Bold"/>
                <a:sym typeface="Kulachat Serif Bold"/>
              </a:rPr>
              <a:t>MPU6050 Sensor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sp>
        <p:nvSpPr>
          <p:cNvPr id="5" name="Freeform 5"/>
          <p:cNvSpPr/>
          <p:nvPr/>
        </p:nvSpPr>
        <p:spPr>
          <a:xfrm rot="-5400000" flipH="1">
            <a:off x="3908810" y="5555968"/>
            <a:ext cx="2581450" cy="2488152"/>
          </a:xfrm>
          <a:custGeom>
            <a:avLst/>
            <a:gdLst/>
            <a:ahLst/>
            <a:cxnLst/>
            <a:rect l="l" t="t" r="r" b="b"/>
            <a:pathLst>
              <a:path w="2581450" h="2488152">
                <a:moveTo>
                  <a:pt x="2581449" y="0"/>
                </a:moveTo>
                <a:lnTo>
                  <a:pt x="0" y="0"/>
                </a:lnTo>
                <a:lnTo>
                  <a:pt x="0" y="2488152"/>
                </a:lnTo>
                <a:lnTo>
                  <a:pt x="2581449" y="2488152"/>
                </a:lnTo>
                <a:lnTo>
                  <a:pt x="2581449"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6" name="Freeform 6"/>
          <p:cNvSpPr/>
          <p:nvPr/>
        </p:nvSpPr>
        <p:spPr>
          <a:xfrm rot="5400000" flipH="1">
            <a:off x="12880107" y="2080260"/>
            <a:ext cx="2581450" cy="2488152"/>
          </a:xfrm>
          <a:custGeom>
            <a:avLst/>
            <a:gdLst/>
            <a:ahLst/>
            <a:cxnLst/>
            <a:rect l="l" t="t" r="r" b="b"/>
            <a:pathLst>
              <a:path w="2581450" h="2488152">
                <a:moveTo>
                  <a:pt x="2581450" y="0"/>
                </a:moveTo>
                <a:lnTo>
                  <a:pt x="0" y="0"/>
                </a:lnTo>
                <a:lnTo>
                  <a:pt x="0" y="2488152"/>
                </a:lnTo>
                <a:lnTo>
                  <a:pt x="2581450" y="2488152"/>
                </a:lnTo>
                <a:lnTo>
                  <a:pt x="2581450"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7" name="Freeform 7"/>
          <p:cNvSpPr/>
          <p:nvPr/>
        </p:nvSpPr>
        <p:spPr>
          <a:xfrm rot="5400000">
            <a:off x="9696691" y="6846693"/>
            <a:ext cx="2581450" cy="2488152"/>
          </a:xfrm>
          <a:custGeom>
            <a:avLst/>
            <a:gdLst/>
            <a:ahLst/>
            <a:cxnLst/>
            <a:rect l="l" t="t" r="r" b="b"/>
            <a:pathLst>
              <a:path w="2581450" h="2488152">
                <a:moveTo>
                  <a:pt x="0" y="0"/>
                </a:moveTo>
                <a:lnTo>
                  <a:pt x="2581450" y="0"/>
                </a:lnTo>
                <a:lnTo>
                  <a:pt x="2581450" y="2488151"/>
                </a:lnTo>
                <a:lnTo>
                  <a:pt x="0" y="2488151"/>
                </a:lnTo>
                <a:lnTo>
                  <a:pt x="0"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8" name="Freeform 8"/>
          <p:cNvSpPr/>
          <p:nvPr/>
        </p:nvSpPr>
        <p:spPr>
          <a:xfrm rot="-5400000">
            <a:off x="4870471" y="1496337"/>
            <a:ext cx="2581450" cy="2488152"/>
          </a:xfrm>
          <a:custGeom>
            <a:avLst/>
            <a:gdLst/>
            <a:ahLst/>
            <a:cxnLst/>
            <a:rect l="l" t="t" r="r" b="b"/>
            <a:pathLst>
              <a:path w="2581450" h="2488152">
                <a:moveTo>
                  <a:pt x="0" y="0"/>
                </a:moveTo>
                <a:lnTo>
                  <a:pt x="2581449" y="0"/>
                </a:lnTo>
                <a:lnTo>
                  <a:pt x="2581449" y="2488151"/>
                </a:lnTo>
                <a:lnTo>
                  <a:pt x="0" y="2488151"/>
                </a:lnTo>
                <a:lnTo>
                  <a:pt x="0"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9" name="Freeform 9"/>
          <p:cNvSpPr/>
          <p:nvPr/>
        </p:nvSpPr>
        <p:spPr>
          <a:xfrm>
            <a:off x="4922722" y="2162792"/>
            <a:ext cx="8442556" cy="6693053"/>
          </a:xfrm>
          <a:custGeom>
            <a:avLst/>
            <a:gdLst/>
            <a:ahLst/>
            <a:cxnLst/>
            <a:rect l="l" t="t" r="r" b="b"/>
            <a:pathLst>
              <a:path w="8442556" h="6693053">
                <a:moveTo>
                  <a:pt x="0" y="0"/>
                </a:moveTo>
                <a:lnTo>
                  <a:pt x="8442556" y="0"/>
                </a:lnTo>
                <a:lnTo>
                  <a:pt x="8442556" y="6693053"/>
                </a:lnTo>
                <a:lnTo>
                  <a:pt x="0" y="6693053"/>
                </a:lnTo>
                <a:lnTo>
                  <a:pt x="0" y="0"/>
                </a:lnTo>
                <a:close/>
              </a:path>
            </a:pathLst>
          </a:custGeom>
          <a:blipFill>
            <a:blip r:embed="rId7"/>
            <a:stretch>
              <a:fillRect/>
            </a:stretch>
          </a:blipFill>
        </p:spPr>
        <p:txBody>
          <a:bodyPr/>
          <a:lstStyle/>
          <a:p>
            <a:endParaRPr lang="ar-EG"/>
          </a:p>
        </p:txBody>
      </p:sp>
      <p:grpSp>
        <p:nvGrpSpPr>
          <p:cNvPr id="10" name="Group 10"/>
          <p:cNvGrpSpPr/>
          <p:nvPr/>
        </p:nvGrpSpPr>
        <p:grpSpPr>
          <a:xfrm>
            <a:off x="10615871" y="8841203"/>
            <a:ext cx="3760294" cy="1003943"/>
            <a:chOff x="0" y="0"/>
            <a:chExt cx="4097693" cy="1106170"/>
          </a:xfrm>
        </p:grpSpPr>
        <p:sp>
          <p:nvSpPr>
            <p:cNvPr id="11" name="Freeform 11"/>
            <p:cNvSpPr/>
            <p:nvPr/>
          </p:nvSpPr>
          <p:spPr>
            <a:xfrm>
              <a:off x="0" y="0"/>
              <a:ext cx="4098963" cy="1107440"/>
            </a:xfrm>
            <a:custGeom>
              <a:avLst/>
              <a:gdLst/>
              <a:ahLst/>
              <a:cxnLst/>
              <a:rect l="l" t="t" r="r" b="b"/>
              <a:pathLst>
                <a:path w="4098963" h="1107440">
                  <a:moveTo>
                    <a:pt x="3545243" y="45720"/>
                  </a:moveTo>
                  <a:cubicBezTo>
                    <a:pt x="3824643" y="45720"/>
                    <a:pt x="4051973" y="273050"/>
                    <a:pt x="4051973" y="552450"/>
                  </a:cubicBezTo>
                  <a:cubicBezTo>
                    <a:pt x="4051973" y="831850"/>
                    <a:pt x="3824643" y="1059180"/>
                    <a:pt x="3545243" y="1059180"/>
                  </a:cubicBezTo>
                  <a:lnTo>
                    <a:pt x="553720" y="1059180"/>
                  </a:lnTo>
                  <a:cubicBezTo>
                    <a:pt x="274320" y="1059180"/>
                    <a:pt x="46990" y="831850"/>
                    <a:pt x="46990" y="552450"/>
                  </a:cubicBezTo>
                  <a:cubicBezTo>
                    <a:pt x="46990" y="273050"/>
                    <a:pt x="274320" y="45720"/>
                    <a:pt x="553720" y="45720"/>
                  </a:cubicBezTo>
                  <a:lnTo>
                    <a:pt x="3545243" y="45720"/>
                  </a:lnTo>
                  <a:moveTo>
                    <a:pt x="3545243" y="0"/>
                  </a:moveTo>
                  <a:lnTo>
                    <a:pt x="553720" y="0"/>
                  </a:lnTo>
                  <a:cubicBezTo>
                    <a:pt x="247650" y="0"/>
                    <a:pt x="0" y="247650"/>
                    <a:pt x="0" y="553720"/>
                  </a:cubicBezTo>
                  <a:cubicBezTo>
                    <a:pt x="0" y="859790"/>
                    <a:pt x="247650" y="1107440"/>
                    <a:pt x="553720" y="1107440"/>
                  </a:cubicBezTo>
                  <a:lnTo>
                    <a:pt x="3545243" y="1107440"/>
                  </a:lnTo>
                  <a:cubicBezTo>
                    <a:pt x="3851313" y="1107440"/>
                    <a:pt x="4098963" y="859790"/>
                    <a:pt x="4098963" y="553720"/>
                  </a:cubicBezTo>
                  <a:cubicBezTo>
                    <a:pt x="4097693" y="247650"/>
                    <a:pt x="3850043" y="0"/>
                    <a:pt x="3545243" y="0"/>
                  </a:cubicBezTo>
                  <a:close/>
                </a:path>
              </a:pathLst>
            </a:custGeom>
            <a:solidFill>
              <a:srgbClr val="13538A"/>
            </a:solidFill>
          </p:spPr>
          <p:txBody>
            <a:bodyPr/>
            <a:lstStyle/>
            <a:p>
              <a:endParaRPr lang="ar-EG"/>
            </a:p>
          </p:txBody>
        </p:sp>
      </p:grpSp>
      <p:grpSp>
        <p:nvGrpSpPr>
          <p:cNvPr id="12" name="Group 12"/>
          <p:cNvGrpSpPr/>
          <p:nvPr/>
        </p:nvGrpSpPr>
        <p:grpSpPr>
          <a:xfrm>
            <a:off x="10670746" y="8883699"/>
            <a:ext cx="3705419" cy="918949"/>
            <a:chOff x="0" y="0"/>
            <a:chExt cx="4704129" cy="1166631"/>
          </a:xfrm>
        </p:grpSpPr>
        <p:sp>
          <p:nvSpPr>
            <p:cNvPr id="13" name="Freeform 13"/>
            <p:cNvSpPr/>
            <p:nvPr/>
          </p:nvSpPr>
          <p:spPr>
            <a:xfrm>
              <a:off x="0" y="0"/>
              <a:ext cx="4705399" cy="1166631"/>
            </a:xfrm>
            <a:custGeom>
              <a:avLst/>
              <a:gdLst/>
              <a:ahLst/>
              <a:cxnLst/>
              <a:rect l="l" t="t" r="r" b="b"/>
              <a:pathLst>
                <a:path w="4705399" h="1166631">
                  <a:moveTo>
                    <a:pt x="4151679" y="1166631"/>
                  </a:moveTo>
                  <a:lnTo>
                    <a:pt x="553720" y="1166631"/>
                  </a:lnTo>
                  <a:cubicBezTo>
                    <a:pt x="247650" y="1166631"/>
                    <a:pt x="0" y="905454"/>
                    <a:pt x="0" y="583991"/>
                  </a:cubicBezTo>
                  <a:cubicBezTo>
                    <a:pt x="0" y="261189"/>
                    <a:pt x="247650" y="0"/>
                    <a:pt x="553720" y="0"/>
                  </a:cubicBezTo>
                  <a:lnTo>
                    <a:pt x="4151679" y="0"/>
                  </a:lnTo>
                  <a:cubicBezTo>
                    <a:pt x="4457749" y="0"/>
                    <a:pt x="4705399" y="261189"/>
                    <a:pt x="4705399" y="583991"/>
                  </a:cubicBezTo>
                  <a:cubicBezTo>
                    <a:pt x="4704129" y="905454"/>
                    <a:pt x="4456479" y="1166631"/>
                    <a:pt x="4151679" y="1166631"/>
                  </a:cubicBezTo>
                  <a:close/>
                </a:path>
              </a:pathLst>
            </a:custGeom>
            <a:solidFill>
              <a:srgbClr val="191919"/>
            </a:solidFill>
          </p:spPr>
          <p:txBody>
            <a:bodyPr/>
            <a:lstStyle/>
            <a:p>
              <a:endParaRPr lang="ar-EG"/>
            </a:p>
          </p:txBody>
        </p:sp>
      </p:grpSp>
      <p:grpSp>
        <p:nvGrpSpPr>
          <p:cNvPr id="14" name="Group 14"/>
          <p:cNvGrpSpPr/>
          <p:nvPr/>
        </p:nvGrpSpPr>
        <p:grpSpPr>
          <a:xfrm>
            <a:off x="13866447" y="1429583"/>
            <a:ext cx="2310885" cy="1003943"/>
            <a:chOff x="0" y="0"/>
            <a:chExt cx="2518233" cy="1106170"/>
          </a:xfrm>
        </p:grpSpPr>
        <p:sp>
          <p:nvSpPr>
            <p:cNvPr id="15" name="Freeform 15"/>
            <p:cNvSpPr/>
            <p:nvPr/>
          </p:nvSpPr>
          <p:spPr>
            <a:xfrm>
              <a:off x="0" y="0"/>
              <a:ext cx="2519503" cy="1107440"/>
            </a:xfrm>
            <a:custGeom>
              <a:avLst/>
              <a:gdLst/>
              <a:ahLst/>
              <a:cxnLst/>
              <a:rect l="l" t="t" r="r" b="b"/>
              <a:pathLst>
                <a:path w="2519503" h="1107440">
                  <a:moveTo>
                    <a:pt x="1965783" y="45720"/>
                  </a:moveTo>
                  <a:cubicBezTo>
                    <a:pt x="2245183" y="45720"/>
                    <a:pt x="2472513" y="273050"/>
                    <a:pt x="2472513" y="552450"/>
                  </a:cubicBezTo>
                  <a:cubicBezTo>
                    <a:pt x="2472513" y="831850"/>
                    <a:pt x="2245183" y="1059180"/>
                    <a:pt x="1965783" y="1059180"/>
                  </a:cubicBezTo>
                  <a:lnTo>
                    <a:pt x="553720" y="1059180"/>
                  </a:lnTo>
                  <a:cubicBezTo>
                    <a:pt x="274320" y="1059180"/>
                    <a:pt x="46990" y="831850"/>
                    <a:pt x="46990" y="552450"/>
                  </a:cubicBezTo>
                  <a:cubicBezTo>
                    <a:pt x="46990" y="273050"/>
                    <a:pt x="274320" y="45720"/>
                    <a:pt x="553720" y="45720"/>
                  </a:cubicBezTo>
                  <a:lnTo>
                    <a:pt x="1965783" y="45720"/>
                  </a:lnTo>
                  <a:moveTo>
                    <a:pt x="1965783" y="0"/>
                  </a:moveTo>
                  <a:lnTo>
                    <a:pt x="553720" y="0"/>
                  </a:lnTo>
                  <a:cubicBezTo>
                    <a:pt x="247650" y="0"/>
                    <a:pt x="0" y="247650"/>
                    <a:pt x="0" y="553720"/>
                  </a:cubicBezTo>
                  <a:cubicBezTo>
                    <a:pt x="0" y="859790"/>
                    <a:pt x="247650" y="1107440"/>
                    <a:pt x="553720" y="1107440"/>
                  </a:cubicBezTo>
                  <a:lnTo>
                    <a:pt x="1965783" y="1107440"/>
                  </a:lnTo>
                  <a:cubicBezTo>
                    <a:pt x="2271853" y="1107440"/>
                    <a:pt x="2519503" y="859790"/>
                    <a:pt x="2519503" y="553720"/>
                  </a:cubicBezTo>
                  <a:cubicBezTo>
                    <a:pt x="2518233" y="247650"/>
                    <a:pt x="2270583" y="0"/>
                    <a:pt x="1965783" y="0"/>
                  </a:cubicBezTo>
                  <a:close/>
                </a:path>
              </a:pathLst>
            </a:custGeom>
            <a:solidFill>
              <a:srgbClr val="37C9EF"/>
            </a:solidFill>
          </p:spPr>
          <p:txBody>
            <a:bodyPr/>
            <a:lstStyle/>
            <a:p>
              <a:endParaRPr lang="ar-EG"/>
            </a:p>
          </p:txBody>
        </p:sp>
      </p:grpSp>
      <p:grpSp>
        <p:nvGrpSpPr>
          <p:cNvPr id="16" name="Group 16"/>
          <p:cNvGrpSpPr/>
          <p:nvPr/>
        </p:nvGrpSpPr>
        <p:grpSpPr>
          <a:xfrm>
            <a:off x="13919920" y="1472079"/>
            <a:ext cx="2203940" cy="918949"/>
            <a:chOff x="0" y="0"/>
            <a:chExt cx="2797961" cy="1166631"/>
          </a:xfrm>
        </p:grpSpPr>
        <p:sp>
          <p:nvSpPr>
            <p:cNvPr id="17" name="Freeform 17"/>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191919"/>
            </a:solidFill>
          </p:spPr>
          <p:txBody>
            <a:bodyPr/>
            <a:lstStyle/>
            <a:p>
              <a:endParaRPr lang="ar-EG"/>
            </a:p>
          </p:txBody>
        </p:sp>
      </p:grpSp>
      <p:grpSp>
        <p:nvGrpSpPr>
          <p:cNvPr id="18" name="Group 18"/>
          <p:cNvGrpSpPr/>
          <p:nvPr/>
        </p:nvGrpSpPr>
        <p:grpSpPr>
          <a:xfrm>
            <a:off x="4054810" y="750920"/>
            <a:ext cx="3707086" cy="1003943"/>
            <a:chOff x="0" y="0"/>
            <a:chExt cx="4039710" cy="1106170"/>
          </a:xfrm>
        </p:grpSpPr>
        <p:sp>
          <p:nvSpPr>
            <p:cNvPr id="19" name="Freeform 19"/>
            <p:cNvSpPr/>
            <p:nvPr/>
          </p:nvSpPr>
          <p:spPr>
            <a:xfrm>
              <a:off x="0" y="0"/>
              <a:ext cx="4040981" cy="1107440"/>
            </a:xfrm>
            <a:custGeom>
              <a:avLst/>
              <a:gdLst/>
              <a:ahLst/>
              <a:cxnLst/>
              <a:rect l="l" t="t" r="r" b="b"/>
              <a:pathLst>
                <a:path w="4040981" h="1107440">
                  <a:moveTo>
                    <a:pt x="3487260" y="45720"/>
                  </a:moveTo>
                  <a:cubicBezTo>
                    <a:pt x="3766660" y="45720"/>
                    <a:pt x="3993990" y="273050"/>
                    <a:pt x="3993990" y="552450"/>
                  </a:cubicBezTo>
                  <a:cubicBezTo>
                    <a:pt x="3993990" y="831850"/>
                    <a:pt x="3766660" y="1059180"/>
                    <a:pt x="3487260" y="1059180"/>
                  </a:cubicBezTo>
                  <a:lnTo>
                    <a:pt x="553720" y="1059180"/>
                  </a:lnTo>
                  <a:cubicBezTo>
                    <a:pt x="274320" y="1059180"/>
                    <a:pt x="46990" y="831850"/>
                    <a:pt x="46990" y="552450"/>
                  </a:cubicBezTo>
                  <a:cubicBezTo>
                    <a:pt x="46990" y="273050"/>
                    <a:pt x="274320" y="45720"/>
                    <a:pt x="553720" y="45720"/>
                  </a:cubicBezTo>
                  <a:lnTo>
                    <a:pt x="3487260" y="45720"/>
                  </a:lnTo>
                  <a:moveTo>
                    <a:pt x="3487260" y="0"/>
                  </a:moveTo>
                  <a:lnTo>
                    <a:pt x="553720" y="0"/>
                  </a:lnTo>
                  <a:cubicBezTo>
                    <a:pt x="247650" y="0"/>
                    <a:pt x="0" y="247650"/>
                    <a:pt x="0" y="553720"/>
                  </a:cubicBezTo>
                  <a:cubicBezTo>
                    <a:pt x="0" y="859790"/>
                    <a:pt x="247650" y="1107440"/>
                    <a:pt x="553720" y="1107440"/>
                  </a:cubicBezTo>
                  <a:lnTo>
                    <a:pt x="3487260" y="1107440"/>
                  </a:lnTo>
                  <a:cubicBezTo>
                    <a:pt x="3793330" y="1107440"/>
                    <a:pt x="4040980" y="859790"/>
                    <a:pt x="4040980" y="553720"/>
                  </a:cubicBezTo>
                  <a:cubicBezTo>
                    <a:pt x="4039710" y="247650"/>
                    <a:pt x="3792060" y="0"/>
                    <a:pt x="3487260" y="0"/>
                  </a:cubicBezTo>
                  <a:close/>
                </a:path>
              </a:pathLst>
            </a:custGeom>
            <a:solidFill>
              <a:srgbClr val="3EDAD8"/>
            </a:solidFill>
          </p:spPr>
          <p:txBody>
            <a:bodyPr/>
            <a:lstStyle/>
            <a:p>
              <a:endParaRPr lang="ar-EG"/>
            </a:p>
          </p:txBody>
        </p:sp>
      </p:grpSp>
      <p:grpSp>
        <p:nvGrpSpPr>
          <p:cNvPr id="20" name="Group 20"/>
          <p:cNvGrpSpPr/>
          <p:nvPr/>
        </p:nvGrpSpPr>
        <p:grpSpPr>
          <a:xfrm>
            <a:off x="4108283" y="793417"/>
            <a:ext cx="3653613" cy="918949"/>
            <a:chOff x="0" y="0"/>
            <a:chExt cx="4638361" cy="1166631"/>
          </a:xfrm>
        </p:grpSpPr>
        <p:sp>
          <p:nvSpPr>
            <p:cNvPr id="21" name="Freeform 21"/>
            <p:cNvSpPr/>
            <p:nvPr/>
          </p:nvSpPr>
          <p:spPr>
            <a:xfrm>
              <a:off x="0" y="0"/>
              <a:ext cx="4639631" cy="1166631"/>
            </a:xfrm>
            <a:custGeom>
              <a:avLst/>
              <a:gdLst/>
              <a:ahLst/>
              <a:cxnLst/>
              <a:rect l="l" t="t" r="r" b="b"/>
              <a:pathLst>
                <a:path w="4639631" h="1166631">
                  <a:moveTo>
                    <a:pt x="4085911" y="1166631"/>
                  </a:moveTo>
                  <a:lnTo>
                    <a:pt x="553720" y="1166631"/>
                  </a:lnTo>
                  <a:cubicBezTo>
                    <a:pt x="247650" y="1166631"/>
                    <a:pt x="0" y="905454"/>
                    <a:pt x="0" y="583991"/>
                  </a:cubicBezTo>
                  <a:cubicBezTo>
                    <a:pt x="0" y="261189"/>
                    <a:pt x="247650" y="0"/>
                    <a:pt x="553720" y="0"/>
                  </a:cubicBezTo>
                  <a:lnTo>
                    <a:pt x="4085911" y="0"/>
                  </a:lnTo>
                  <a:cubicBezTo>
                    <a:pt x="4391981" y="0"/>
                    <a:pt x="4639631" y="261189"/>
                    <a:pt x="4639631" y="583991"/>
                  </a:cubicBezTo>
                  <a:cubicBezTo>
                    <a:pt x="4638361" y="905454"/>
                    <a:pt x="4390711" y="1166631"/>
                    <a:pt x="4085911" y="1166631"/>
                  </a:cubicBezTo>
                  <a:close/>
                </a:path>
              </a:pathLst>
            </a:custGeom>
            <a:solidFill>
              <a:srgbClr val="191919"/>
            </a:solidFill>
          </p:spPr>
          <p:txBody>
            <a:bodyPr/>
            <a:lstStyle/>
            <a:p>
              <a:endParaRPr lang="ar-EG"/>
            </a:p>
          </p:txBody>
        </p:sp>
      </p:grpSp>
      <p:grpSp>
        <p:nvGrpSpPr>
          <p:cNvPr id="22" name="Group 22"/>
          <p:cNvGrpSpPr/>
          <p:nvPr/>
        </p:nvGrpSpPr>
        <p:grpSpPr>
          <a:xfrm>
            <a:off x="3093149" y="7576399"/>
            <a:ext cx="3510520" cy="1003943"/>
            <a:chOff x="0" y="0"/>
            <a:chExt cx="3825507" cy="1106170"/>
          </a:xfrm>
        </p:grpSpPr>
        <p:sp>
          <p:nvSpPr>
            <p:cNvPr id="23" name="Freeform 23"/>
            <p:cNvSpPr/>
            <p:nvPr/>
          </p:nvSpPr>
          <p:spPr>
            <a:xfrm>
              <a:off x="0" y="0"/>
              <a:ext cx="3826777" cy="1107440"/>
            </a:xfrm>
            <a:custGeom>
              <a:avLst/>
              <a:gdLst/>
              <a:ahLst/>
              <a:cxnLst/>
              <a:rect l="l" t="t" r="r" b="b"/>
              <a:pathLst>
                <a:path w="3826777" h="1107440">
                  <a:moveTo>
                    <a:pt x="3273057" y="45720"/>
                  </a:moveTo>
                  <a:cubicBezTo>
                    <a:pt x="3552457" y="45720"/>
                    <a:pt x="3779788" y="273050"/>
                    <a:pt x="3779788" y="552450"/>
                  </a:cubicBezTo>
                  <a:cubicBezTo>
                    <a:pt x="3779788" y="831850"/>
                    <a:pt x="3552457" y="1059180"/>
                    <a:pt x="3273057" y="1059180"/>
                  </a:cubicBezTo>
                  <a:lnTo>
                    <a:pt x="553720" y="1059180"/>
                  </a:lnTo>
                  <a:cubicBezTo>
                    <a:pt x="274320" y="1059180"/>
                    <a:pt x="46990" y="831850"/>
                    <a:pt x="46990" y="552450"/>
                  </a:cubicBezTo>
                  <a:cubicBezTo>
                    <a:pt x="46990" y="273050"/>
                    <a:pt x="274320" y="45720"/>
                    <a:pt x="553720" y="45720"/>
                  </a:cubicBezTo>
                  <a:lnTo>
                    <a:pt x="3273057" y="45720"/>
                  </a:lnTo>
                  <a:moveTo>
                    <a:pt x="3273057" y="0"/>
                  </a:moveTo>
                  <a:lnTo>
                    <a:pt x="553720" y="0"/>
                  </a:lnTo>
                  <a:cubicBezTo>
                    <a:pt x="247650" y="0"/>
                    <a:pt x="0" y="247650"/>
                    <a:pt x="0" y="553720"/>
                  </a:cubicBezTo>
                  <a:cubicBezTo>
                    <a:pt x="0" y="859790"/>
                    <a:pt x="247650" y="1107440"/>
                    <a:pt x="553720" y="1107440"/>
                  </a:cubicBezTo>
                  <a:lnTo>
                    <a:pt x="3273057" y="1107440"/>
                  </a:lnTo>
                  <a:cubicBezTo>
                    <a:pt x="3579127" y="1107440"/>
                    <a:pt x="3826777" y="859790"/>
                    <a:pt x="3826777" y="553720"/>
                  </a:cubicBezTo>
                  <a:cubicBezTo>
                    <a:pt x="3825507" y="247650"/>
                    <a:pt x="3577857" y="0"/>
                    <a:pt x="3273057" y="0"/>
                  </a:cubicBezTo>
                  <a:close/>
                </a:path>
              </a:pathLst>
            </a:custGeom>
            <a:solidFill>
              <a:srgbClr val="2C92D5"/>
            </a:solidFill>
          </p:spPr>
          <p:txBody>
            <a:bodyPr/>
            <a:lstStyle/>
            <a:p>
              <a:endParaRPr lang="ar-EG"/>
            </a:p>
          </p:txBody>
        </p:sp>
      </p:grpSp>
      <p:grpSp>
        <p:nvGrpSpPr>
          <p:cNvPr id="24" name="Group 24"/>
          <p:cNvGrpSpPr/>
          <p:nvPr/>
        </p:nvGrpSpPr>
        <p:grpSpPr>
          <a:xfrm>
            <a:off x="3146622" y="7618896"/>
            <a:ext cx="3457047" cy="918949"/>
            <a:chOff x="0" y="0"/>
            <a:chExt cx="4388815" cy="1166631"/>
          </a:xfrm>
        </p:grpSpPr>
        <p:sp>
          <p:nvSpPr>
            <p:cNvPr id="25" name="Freeform 25"/>
            <p:cNvSpPr/>
            <p:nvPr/>
          </p:nvSpPr>
          <p:spPr>
            <a:xfrm>
              <a:off x="0" y="0"/>
              <a:ext cx="4390085" cy="1166631"/>
            </a:xfrm>
            <a:custGeom>
              <a:avLst/>
              <a:gdLst/>
              <a:ahLst/>
              <a:cxnLst/>
              <a:rect l="l" t="t" r="r" b="b"/>
              <a:pathLst>
                <a:path w="4390085" h="1166631">
                  <a:moveTo>
                    <a:pt x="3836365" y="1166631"/>
                  </a:moveTo>
                  <a:lnTo>
                    <a:pt x="553720" y="1166631"/>
                  </a:lnTo>
                  <a:cubicBezTo>
                    <a:pt x="247650" y="1166631"/>
                    <a:pt x="0" y="905454"/>
                    <a:pt x="0" y="583991"/>
                  </a:cubicBezTo>
                  <a:cubicBezTo>
                    <a:pt x="0" y="261189"/>
                    <a:pt x="247650" y="0"/>
                    <a:pt x="553720" y="0"/>
                  </a:cubicBezTo>
                  <a:lnTo>
                    <a:pt x="3836365" y="0"/>
                  </a:lnTo>
                  <a:cubicBezTo>
                    <a:pt x="4142435" y="0"/>
                    <a:pt x="4390085" y="261189"/>
                    <a:pt x="4390085" y="583991"/>
                  </a:cubicBezTo>
                  <a:cubicBezTo>
                    <a:pt x="4388815" y="905454"/>
                    <a:pt x="4141165" y="1166631"/>
                    <a:pt x="3836365" y="1166631"/>
                  </a:cubicBezTo>
                  <a:close/>
                </a:path>
              </a:pathLst>
            </a:custGeom>
            <a:solidFill>
              <a:srgbClr val="191919"/>
            </a:solidFill>
          </p:spPr>
          <p:txBody>
            <a:bodyPr/>
            <a:lstStyle/>
            <a:p>
              <a:endParaRPr lang="ar-EG"/>
            </a:p>
          </p:txBody>
        </p:sp>
      </p:grpSp>
      <p:sp>
        <p:nvSpPr>
          <p:cNvPr id="26" name="Freeform 26"/>
          <p:cNvSpPr/>
          <p:nvPr/>
        </p:nvSpPr>
        <p:spPr>
          <a:xfrm>
            <a:off x="13544084" y="6092372"/>
            <a:ext cx="4332544" cy="1592587"/>
          </a:xfrm>
          <a:custGeom>
            <a:avLst/>
            <a:gdLst/>
            <a:ahLst/>
            <a:cxnLst/>
            <a:rect l="l" t="t" r="r" b="b"/>
            <a:pathLst>
              <a:path w="4332544" h="1592587">
                <a:moveTo>
                  <a:pt x="0" y="0"/>
                </a:moveTo>
                <a:lnTo>
                  <a:pt x="4332544" y="0"/>
                </a:lnTo>
                <a:lnTo>
                  <a:pt x="4332544" y="1592586"/>
                </a:lnTo>
                <a:lnTo>
                  <a:pt x="0" y="1592586"/>
                </a:lnTo>
                <a:lnTo>
                  <a:pt x="0" y="0"/>
                </a:lnTo>
                <a:close/>
              </a:path>
            </a:pathLst>
          </a:custGeom>
          <a:blipFill>
            <a:blip r:embed="rId8"/>
            <a:stretch>
              <a:fillRect/>
            </a:stretch>
          </a:blipFill>
        </p:spPr>
        <p:txBody>
          <a:bodyPr/>
          <a:lstStyle/>
          <a:p>
            <a:endParaRPr lang="ar-EG"/>
          </a:p>
        </p:txBody>
      </p:sp>
      <p:sp>
        <p:nvSpPr>
          <p:cNvPr id="27" name="TextBox 27"/>
          <p:cNvSpPr txBox="1"/>
          <p:nvPr/>
        </p:nvSpPr>
        <p:spPr>
          <a:xfrm>
            <a:off x="11125589" y="9114644"/>
            <a:ext cx="2794331" cy="409436"/>
          </a:xfrm>
          <a:prstGeom prst="rect">
            <a:avLst/>
          </a:prstGeom>
        </p:spPr>
        <p:txBody>
          <a:bodyPr lIns="0" tIns="0" rIns="0" bIns="0" rtlCol="0" anchor="t">
            <a:spAutoFit/>
          </a:bodyPr>
          <a:lstStyle/>
          <a:p>
            <a:pPr algn="ctr">
              <a:lnSpc>
                <a:spcPts val="3359"/>
              </a:lnSpc>
            </a:pPr>
            <a:r>
              <a:rPr lang="en-US" sz="2400" spc="96">
                <a:solidFill>
                  <a:srgbClr val="FFFFFF"/>
                </a:solidFill>
                <a:latin typeface="Aileron"/>
                <a:ea typeface="Aileron"/>
                <a:cs typeface="Aileron"/>
                <a:sym typeface="Aileron"/>
              </a:rPr>
              <a:t>Li-Po Battery 3.7V</a:t>
            </a:r>
          </a:p>
        </p:txBody>
      </p:sp>
      <p:sp>
        <p:nvSpPr>
          <p:cNvPr id="28" name="TextBox 28"/>
          <p:cNvSpPr txBox="1"/>
          <p:nvPr/>
        </p:nvSpPr>
        <p:spPr>
          <a:xfrm>
            <a:off x="14376165" y="1703024"/>
            <a:ext cx="1334191" cy="409436"/>
          </a:xfrm>
          <a:prstGeom prst="rect">
            <a:avLst/>
          </a:prstGeom>
        </p:spPr>
        <p:txBody>
          <a:bodyPr lIns="0" tIns="0" rIns="0" bIns="0" rtlCol="0" anchor="t">
            <a:spAutoFit/>
          </a:bodyPr>
          <a:lstStyle/>
          <a:p>
            <a:pPr algn="ctr">
              <a:lnSpc>
                <a:spcPts val="3359"/>
              </a:lnSpc>
            </a:pPr>
            <a:r>
              <a:rPr lang="en-US" sz="2400" spc="96">
                <a:solidFill>
                  <a:srgbClr val="FFFFFF"/>
                </a:solidFill>
                <a:latin typeface="Aileron"/>
                <a:ea typeface="Aileron"/>
                <a:cs typeface="Aileron"/>
                <a:sym typeface="Aileron"/>
              </a:rPr>
              <a:t>ESP32</a:t>
            </a:r>
          </a:p>
        </p:txBody>
      </p:sp>
      <p:sp>
        <p:nvSpPr>
          <p:cNvPr id="29" name="TextBox 29"/>
          <p:cNvSpPr txBox="1"/>
          <p:nvPr/>
        </p:nvSpPr>
        <p:spPr>
          <a:xfrm>
            <a:off x="4564528" y="1024361"/>
            <a:ext cx="2840743" cy="409436"/>
          </a:xfrm>
          <a:prstGeom prst="rect">
            <a:avLst/>
          </a:prstGeom>
        </p:spPr>
        <p:txBody>
          <a:bodyPr lIns="0" tIns="0" rIns="0" bIns="0" rtlCol="0" anchor="t">
            <a:spAutoFit/>
          </a:bodyPr>
          <a:lstStyle/>
          <a:p>
            <a:pPr algn="ctr">
              <a:lnSpc>
                <a:spcPts val="3359"/>
              </a:lnSpc>
            </a:pPr>
            <a:r>
              <a:rPr lang="en-US" sz="2400" spc="96">
                <a:solidFill>
                  <a:srgbClr val="FFFFFF"/>
                </a:solidFill>
                <a:latin typeface="Aileron"/>
                <a:ea typeface="Aileron"/>
                <a:cs typeface="Aileron"/>
                <a:sym typeface="Aileron"/>
              </a:rPr>
              <a:t>TFT LCD 240×240</a:t>
            </a:r>
          </a:p>
        </p:txBody>
      </p:sp>
      <p:sp>
        <p:nvSpPr>
          <p:cNvPr id="30" name="TextBox 30"/>
          <p:cNvSpPr txBox="1"/>
          <p:nvPr/>
        </p:nvSpPr>
        <p:spPr>
          <a:xfrm>
            <a:off x="3486063" y="7849840"/>
            <a:ext cx="2862114" cy="409436"/>
          </a:xfrm>
          <a:prstGeom prst="rect">
            <a:avLst/>
          </a:prstGeom>
        </p:spPr>
        <p:txBody>
          <a:bodyPr lIns="0" tIns="0" rIns="0" bIns="0" rtlCol="0" anchor="t">
            <a:spAutoFit/>
          </a:bodyPr>
          <a:lstStyle/>
          <a:p>
            <a:pPr algn="ctr">
              <a:lnSpc>
                <a:spcPts val="3359"/>
              </a:lnSpc>
            </a:pPr>
            <a:r>
              <a:rPr lang="en-US" sz="2400" spc="96">
                <a:solidFill>
                  <a:srgbClr val="FFFFFF"/>
                </a:solidFill>
                <a:latin typeface="Aileron"/>
                <a:ea typeface="Aileron"/>
                <a:cs typeface="Aileron"/>
                <a:sym typeface="Aileron"/>
              </a:rPr>
              <a:t>MAX30102 Sensor</a:t>
            </a:r>
          </a:p>
        </p:txBody>
      </p:sp>
      <p:sp>
        <p:nvSpPr>
          <p:cNvPr id="31" name="TextBox 31"/>
          <p:cNvSpPr txBox="1"/>
          <p:nvPr/>
        </p:nvSpPr>
        <p:spPr>
          <a:xfrm>
            <a:off x="14345524" y="6562526"/>
            <a:ext cx="2727484" cy="652278"/>
          </a:xfrm>
          <a:prstGeom prst="rect">
            <a:avLst/>
          </a:prstGeom>
        </p:spPr>
        <p:txBody>
          <a:bodyPr wrap="square" lIns="0" tIns="0" rIns="0" bIns="0" rtlCol="0" anchor="t">
            <a:spAutoFit/>
          </a:bodyPr>
          <a:lstStyle/>
          <a:p>
            <a:pPr algn="ctr">
              <a:lnSpc>
                <a:spcPts val="5040"/>
              </a:lnSpc>
              <a:spcBef>
                <a:spcPct val="0"/>
              </a:spcBef>
            </a:pPr>
            <a:r>
              <a:rPr lang="en-US" sz="3600" b="1" spc="252" dirty="0">
                <a:solidFill>
                  <a:srgbClr val="FFFFFF"/>
                </a:solidFill>
                <a:latin typeface="Kulachat Serif Bold"/>
                <a:ea typeface="Kulachat Serif Bold"/>
                <a:cs typeface="Kulachat Serif Bold"/>
                <a:sym typeface="Kulachat Serif Bold"/>
              </a:rPr>
              <a:t>Simulation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grpSp>
        <p:nvGrpSpPr>
          <p:cNvPr id="5" name="Group 5"/>
          <p:cNvGrpSpPr/>
          <p:nvPr/>
        </p:nvGrpSpPr>
        <p:grpSpPr>
          <a:xfrm>
            <a:off x="729055" y="2666652"/>
            <a:ext cx="10786943" cy="5083722"/>
            <a:chOff x="0" y="0"/>
            <a:chExt cx="2841006" cy="1338923"/>
          </a:xfrm>
        </p:grpSpPr>
        <p:sp>
          <p:nvSpPr>
            <p:cNvPr id="6" name="Freeform 6"/>
            <p:cNvSpPr/>
            <p:nvPr/>
          </p:nvSpPr>
          <p:spPr>
            <a:xfrm>
              <a:off x="0" y="0"/>
              <a:ext cx="2841005" cy="1338923"/>
            </a:xfrm>
            <a:custGeom>
              <a:avLst/>
              <a:gdLst/>
              <a:ahLst/>
              <a:cxnLst/>
              <a:rect l="l" t="t" r="r" b="b"/>
              <a:pathLst>
                <a:path w="2841005" h="1338923">
                  <a:moveTo>
                    <a:pt x="36603" y="0"/>
                  </a:moveTo>
                  <a:lnTo>
                    <a:pt x="2804402" y="0"/>
                  </a:lnTo>
                  <a:cubicBezTo>
                    <a:pt x="2824618" y="0"/>
                    <a:pt x="2841005" y="16388"/>
                    <a:pt x="2841005" y="36603"/>
                  </a:cubicBezTo>
                  <a:lnTo>
                    <a:pt x="2841005" y="1302319"/>
                  </a:lnTo>
                  <a:cubicBezTo>
                    <a:pt x="2841005" y="1322535"/>
                    <a:pt x="2824618" y="1338923"/>
                    <a:pt x="2804402" y="1338923"/>
                  </a:cubicBezTo>
                  <a:lnTo>
                    <a:pt x="36603" y="1338923"/>
                  </a:lnTo>
                  <a:cubicBezTo>
                    <a:pt x="16388" y="1338923"/>
                    <a:pt x="0" y="1322535"/>
                    <a:pt x="0" y="1302319"/>
                  </a:cubicBezTo>
                  <a:lnTo>
                    <a:pt x="0" y="36603"/>
                  </a:lnTo>
                  <a:cubicBezTo>
                    <a:pt x="0" y="16388"/>
                    <a:pt x="16388" y="0"/>
                    <a:pt x="36603"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7" name="TextBox 7"/>
            <p:cNvSpPr txBox="1"/>
            <p:nvPr/>
          </p:nvSpPr>
          <p:spPr>
            <a:xfrm>
              <a:off x="0" y="-38100"/>
              <a:ext cx="2841006" cy="137702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162647" y="6491057"/>
            <a:ext cx="10017170" cy="2767243"/>
          </a:xfrm>
          <a:custGeom>
            <a:avLst/>
            <a:gdLst/>
            <a:ahLst/>
            <a:cxnLst/>
            <a:rect l="l" t="t" r="r" b="b"/>
            <a:pathLst>
              <a:path w="10017170" h="2767243">
                <a:moveTo>
                  <a:pt x="0" y="0"/>
                </a:moveTo>
                <a:lnTo>
                  <a:pt x="10017170" y="0"/>
                </a:lnTo>
                <a:lnTo>
                  <a:pt x="10017170" y="2767243"/>
                </a:lnTo>
                <a:lnTo>
                  <a:pt x="0" y="2767243"/>
                </a:lnTo>
                <a:lnTo>
                  <a:pt x="0" y="0"/>
                </a:lnTo>
                <a:close/>
              </a:path>
            </a:pathLst>
          </a:custGeom>
          <a:blipFill>
            <a:blip r:embed="rId5"/>
            <a:stretch>
              <a:fillRect/>
            </a:stretch>
          </a:blipFill>
        </p:spPr>
        <p:txBody>
          <a:bodyPr/>
          <a:lstStyle/>
          <a:p>
            <a:endParaRPr lang="ar-EG"/>
          </a:p>
        </p:txBody>
      </p:sp>
      <p:sp>
        <p:nvSpPr>
          <p:cNvPr id="9" name="Freeform 9"/>
          <p:cNvSpPr/>
          <p:nvPr/>
        </p:nvSpPr>
        <p:spPr>
          <a:xfrm>
            <a:off x="11569206" y="2162792"/>
            <a:ext cx="5690094" cy="5690094"/>
          </a:xfrm>
          <a:custGeom>
            <a:avLst/>
            <a:gdLst/>
            <a:ahLst/>
            <a:cxnLst/>
            <a:rect l="l" t="t" r="r" b="b"/>
            <a:pathLst>
              <a:path w="5690094" h="5690094">
                <a:moveTo>
                  <a:pt x="0" y="0"/>
                </a:moveTo>
                <a:lnTo>
                  <a:pt x="5690094" y="0"/>
                </a:lnTo>
                <a:lnTo>
                  <a:pt x="5690094" y="5690095"/>
                </a:lnTo>
                <a:lnTo>
                  <a:pt x="0" y="5690095"/>
                </a:lnTo>
                <a:lnTo>
                  <a:pt x="0" y="0"/>
                </a:lnTo>
                <a:close/>
              </a:path>
            </a:pathLst>
          </a:custGeom>
          <a:blipFill>
            <a:blip r:embed="rId6"/>
            <a:stretch>
              <a:fillRect/>
            </a:stretch>
          </a:blipFill>
        </p:spPr>
        <p:txBody>
          <a:bodyPr/>
          <a:lstStyle/>
          <a:p>
            <a:endParaRPr lang="ar-EG"/>
          </a:p>
        </p:txBody>
      </p:sp>
      <p:sp>
        <p:nvSpPr>
          <p:cNvPr id="10" name="TextBox 10"/>
          <p:cNvSpPr txBox="1"/>
          <p:nvPr/>
        </p:nvSpPr>
        <p:spPr>
          <a:xfrm>
            <a:off x="1028700" y="2958073"/>
            <a:ext cx="10279833" cy="4517390"/>
          </a:xfrm>
          <a:prstGeom prst="rect">
            <a:avLst/>
          </a:prstGeom>
        </p:spPr>
        <p:txBody>
          <a:bodyPr lIns="0" tIns="0" rIns="0" bIns="0" rtlCol="0" anchor="t">
            <a:spAutoFit/>
          </a:bodyPr>
          <a:lstStyle/>
          <a:p>
            <a:pPr algn="l">
              <a:lnSpc>
                <a:spcPts val="4200"/>
              </a:lnSpc>
            </a:pPr>
            <a:r>
              <a:rPr lang="en-US" sz="3000" b="1" spc="210">
                <a:solidFill>
                  <a:srgbClr val="000000"/>
                </a:solidFill>
                <a:latin typeface="Kulachat Serif Bold"/>
                <a:ea typeface="Kulachat Serif Bold"/>
                <a:cs typeface="Kulachat Serif Bold"/>
                <a:sym typeface="Kulachat Serif Bold"/>
              </a:rPr>
              <a:t>The ESP32 serves as the central processing unit, managing wireless and component communication:</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Wireless: Handles Wi-Fi and Bluetooth Low Energy (BLE).</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Protocols: Uses SPI for the TFT Display and I²C for the MAX30102 sensor.</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Key Pins: SDA=GPIO21, SCL=GPIO22, MOSI=GPIO23, SCK=GPIO18, CS=GPIO5.</a:t>
            </a:r>
          </a:p>
          <a:p>
            <a:pPr algn="l">
              <a:lnSpc>
                <a:spcPts val="3919"/>
              </a:lnSpc>
              <a:spcBef>
                <a:spcPct val="0"/>
              </a:spcBef>
            </a:pPr>
            <a:endParaRPr lang="en-US" sz="2799" b="1" spc="195">
              <a:solidFill>
                <a:srgbClr val="000000"/>
              </a:solidFill>
              <a:latin typeface="Kulachat Serif Bold"/>
              <a:ea typeface="Kulachat Serif Bold"/>
              <a:cs typeface="Kulachat Serif Bold"/>
              <a:sym typeface="Kulachat Serif Bold"/>
            </a:endParaRPr>
          </a:p>
        </p:txBody>
      </p:sp>
      <p:sp>
        <p:nvSpPr>
          <p:cNvPr id="11" name="Freeform 11"/>
          <p:cNvSpPr/>
          <p:nvPr/>
        </p:nvSpPr>
        <p:spPr>
          <a:xfrm>
            <a:off x="7888069" y="0"/>
            <a:ext cx="2408774" cy="1212693"/>
          </a:xfrm>
          <a:custGeom>
            <a:avLst/>
            <a:gdLst/>
            <a:ahLst/>
            <a:cxnLst/>
            <a:rect l="l" t="t" r="r" b="b"/>
            <a:pathLst>
              <a:path w="2408774" h="1212693">
                <a:moveTo>
                  <a:pt x="0" y="0"/>
                </a:moveTo>
                <a:lnTo>
                  <a:pt x="2408774" y="0"/>
                </a:lnTo>
                <a:lnTo>
                  <a:pt x="2408774" y="1212693"/>
                </a:lnTo>
                <a:lnTo>
                  <a:pt x="0" y="1212693"/>
                </a:lnTo>
                <a:lnTo>
                  <a:pt x="0" y="0"/>
                </a:lnTo>
                <a:close/>
              </a:path>
            </a:pathLst>
          </a:custGeom>
          <a:blipFill>
            <a:blip r:embed="rId7"/>
            <a:stretch>
              <a:fillRect/>
            </a:stretch>
          </a:blipFill>
        </p:spPr>
        <p:txBody>
          <a:bodyPr/>
          <a:lstStyle/>
          <a:p>
            <a:endParaRPr lang="ar-EG"/>
          </a:p>
        </p:txBody>
      </p:sp>
      <p:sp>
        <p:nvSpPr>
          <p:cNvPr id="12" name="TextBox 12"/>
          <p:cNvSpPr txBox="1"/>
          <p:nvPr/>
        </p:nvSpPr>
        <p:spPr>
          <a:xfrm>
            <a:off x="7888069" y="1155543"/>
            <a:ext cx="2511862" cy="537845"/>
          </a:xfrm>
          <a:prstGeom prst="rect">
            <a:avLst/>
          </a:prstGeom>
        </p:spPr>
        <p:txBody>
          <a:bodyPr lIns="0" tIns="0" rIns="0" bIns="0" rtlCol="0" anchor="t">
            <a:spAutoFit/>
          </a:bodyPr>
          <a:lstStyle/>
          <a:p>
            <a:pPr algn="ctr">
              <a:lnSpc>
                <a:spcPts val="4480"/>
              </a:lnSpc>
              <a:spcBef>
                <a:spcPct val="0"/>
              </a:spcBef>
            </a:pPr>
            <a:r>
              <a:rPr lang="en-US" sz="3200" b="1" spc="224">
                <a:solidFill>
                  <a:srgbClr val="000000"/>
                </a:solidFill>
                <a:latin typeface="Kulachat Serif Bold"/>
                <a:ea typeface="Kulachat Serif Bold"/>
                <a:cs typeface="Kulachat Serif Bold"/>
                <a:sym typeface="Kulachat Serif Bold"/>
              </a:rPr>
              <a:t>Connections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grpSp>
        <p:nvGrpSpPr>
          <p:cNvPr id="5" name="Group 5"/>
          <p:cNvGrpSpPr/>
          <p:nvPr/>
        </p:nvGrpSpPr>
        <p:grpSpPr>
          <a:xfrm>
            <a:off x="6653283" y="3204842"/>
            <a:ext cx="10076333" cy="5013059"/>
            <a:chOff x="0" y="0"/>
            <a:chExt cx="2653849" cy="1320312"/>
          </a:xfrm>
        </p:grpSpPr>
        <p:sp>
          <p:nvSpPr>
            <p:cNvPr id="6" name="Freeform 6"/>
            <p:cNvSpPr/>
            <p:nvPr/>
          </p:nvSpPr>
          <p:spPr>
            <a:xfrm>
              <a:off x="0" y="0"/>
              <a:ext cx="2653849" cy="1320312"/>
            </a:xfrm>
            <a:custGeom>
              <a:avLst/>
              <a:gdLst/>
              <a:ahLst/>
              <a:cxnLst/>
              <a:rect l="l" t="t" r="r" b="b"/>
              <a:pathLst>
                <a:path w="2653849" h="1320312">
                  <a:moveTo>
                    <a:pt x="39185" y="0"/>
                  </a:moveTo>
                  <a:lnTo>
                    <a:pt x="2614664" y="0"/>
                  </a:lnTo>
                  <a:cubicBezTo>
                    <a:pt x="2636306" y="0"/>
                    <a:pt x="2653849" y="17544"/>
                    <a:pt x="2653849" y="39185"/>
                  </a:cubicBezTo>
                  <a:lnTo>
                    <a:pt x="2653849" y="1281127"/>
                  </a:lnTo>
                  <a:cubicBezTo>
                    <a:pt x="2653849" y="1302768"/>
                    <a:pt x="2636306" y="1320312"/>
                    <a:pt x="2614664" y="1320312"/>
                  </a:cubicBezTo>
                  <a:lnTo>
                    <a:pt x="39185" y="1320312"/>
                  </a:lnTo>
                  <a:cubicBezTo>
                    <a:pt x="17544" y="1320312"/>
                    <a:pt x="0" y="1302768"/>
                    <a:pt x="0" y="1281127"/>
                  </a:cubicBezTo>
                  <a:lnTo>
                    <a:pt x="0" y="39185"/>
                  </a:lnTo>
                  <a:cubicBezTo>
                    <a:pt x="0" y="17544"/>
                    <a:pt x="17544" y="0"/>
                    <a:pt x="39185"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7" name="TextBox 7"/>
            <p:cNvSpPr txBox="1"/>
            <p:nvPr/>
          </p:nvSpPr>
          <p:spPr>
            <a:xfrm>
              <a:off x="0" y="-38100"/>
              <a:ext cx="2653849" cy="135841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352647" y="820670"/>
            <a:ext cx="5690094" cy="5690094"/>
          </a:xfrm>
          <a:custGeom>
            <a:avLst/>
            <a:gdLst/>
            <a:ahLst/>
            <a:cxnLst/>
            <a:rect l="l" t="t" r="r" b="b"/>
            <a:pathLst>
              <a:path w="5690094" h="5690094">
                <a:moveTo>
                  <a:pt x="0" y="0"/>
                </a:moveTo>
                <a:lnTo>
                  <a:pt x="5690094" y="0"/>
                </a:lnTo>
                <a:lnTo>
                  <a:pt x="5690094" y="5690095"/>
                </a:lnTo>
                <a:lnTo>
                  <a:pt x="0" y="5690095"/>
                </a:lnTo>
                <a:lnTo>
                  <a:pt x="0" y="0"/>
                </a:lnTo>
                <a:close/>
              </a:path>
            </a:pathLst>
          </a:custGeom>
          <a:blipFill>
            <a:blip r:embed="rId5"/>
            <a:stretch>
              <a:fillRect/>
            </a:stretch>
          </a:blipFill>
        </p:spPr>
        <p:txBody>
          <a:bodyPr/>
          <a:lstStyle/>
          <a:p>
            <a:endParaRPr lang="ar-EG"/>
          </a:p>
        </p:txBody>
      </p:sp>
      <p:sp>
        <p:nvSpPr>
          <p:cNvPr id="9" name="Freeform 9"/>
          <p:cNvSpPr/>
          <p:nvPr/>
        </p:nvSpPr>
        <p:spPr>
          <a:xfrm>
            <a:off x="7939613" y="0"/>
            <a:ext cx="2408774" cy="1212693"/>
          </a:xfrm>
          <a:custGeom>
            <a:avLst/>
            <a:gdLst/>
            <a:ahLst/>
            <a:cxnLst/>
            <a:rect l="l" t="t" r="r" b="b"/>
            <a:pathLst>
              <a:path w="2408774" h="1212693">
                <a:moveTo>
                  <a:pt x="0" y="0"/>
                </a:moveTo>
                <a:lnTo>
                  <a:pt x="2408774" y="0"/>
                </a:lnTo>
                <a:lnTo>
                  <a:pt x="2408774" y="1212693"/>
                </a:lnTo>
                <a:lnTo>
                  <a:pt x="0" y="1212693"/>
                </a:lnTo>
                <a:lnTo>
                  <a:pt x="0" y="0"/>
                </a:lnTo>
                <a:close/>
              </a:path>
            </a:pathLst>
          </a:custGeom>
          <a:blipFill>
            <a:blip r:embed="rId6"/>
            <a:stretch>
              <a:fillRect/>
            </a:stretch>
          </a:blipFill>
        </p:spPr>
        <p:txBody>
          <a:bodyPr/>
          <a:lstStyle/>
          <a:p>
            <a:endParaRPr lang="ar-EG"/>
          </a:p>
        </p:txBody>
      </p:sp>
      <p:sp>
        <p:nvSpPr>
          <p:cNvPr id="10" name="TextBox 10"/>
          <p:cNvSpPr txBox="1"/>
          <p:nvPr/>
        </p:nvSpPr>
        <p:spPr>
          <a:xfrm>
            <a:off x="7135906" y="3681997"/>
            <a:ext cx="9095779" cy="4390277"/>
          </a:xfrm>
          <a:prstGeom prst="rect">
            <a:avLst/>
          </a:prstGeom>
        </p:spPr>
        <p:txBody>
          <a:bodyPr lIns="0" tIns="0" rIns="0" bIns="0" rtlCol="0" anchor="t">
            <a:spAutoFit/>
          </a:bodyPr>
          <a:lstStyle/>
          <a:p>
            <a:pPr algn="just">
              <a:lnSpc>
                <a:spcPts val="3963"/>
              </a:lnSpc>
            </a:pPr>
            <a:r>
              <a:rPr lang="en-US" sz="2831" b="1" spc="198">
                <a:solidFill>
                  <a:srgbClr val="000000"/>
                </a:solidFill>
                <a:latin typeface="Kulachat Serif Bold"/>
                <a:ea typeface="Kulachat Serif Bold"/>
                <a:cs typeface="Kulachat Serif Bold"/>
                <a:sym typeface="Kulachat Serif Bold"/>
              </a:rPr>
              <a:t>1.The MPU6050 (Motion Sensor) is connected to the ESP32 using the I2C Interface as follows:</a:t>
            </a:r>
          </a:p>
          <a:p>
            <a:pPr algn="just">
              <a:lnSpc>
                <a:spcPts val="3963"/>
              </a:lnSpc>
            </a:pPr>
            <a:r>
              <a:rPr lang="en-US" sz="2831" b="1" spc="198">
                <a:solidFill>
                  <a:srgbClr val="000000"/>
                </a:solidFill>
                <a:latin typeface="Kulachat Serif Bold"/>
                <a:ea typeface="Kulachat Serif Bold"/>
                <a:cs typeface="Kulachat Serif Bold"/>
                <a:sym typeface="Kulachat Serif Bold"/>
              </a:rPr>
              <a:t>MPU6050 (VCC) → ESP32 (3V3)</a:t>
            </a:r>
          </a:p>
          <a:p>
            <a:pPr algn="just">
              <a:lnSpc>
                <a:spcPts val="3963"/>
              </a:lnSpc>
            </a:pPr>
            <a:r>
              <a:rPr lang="en-US" sz="2831" b="1" spc="198">
                <a:solidFill>
                  <a:srgbClr val="000000"/>
                </a:solidFill>
                <a:latin typeface="Kulachat Serif Bold"/>
                <a:ea typeface="Kulachat Serif Bold"/>
                <a:cs typeface="Kulachat Serif Bold"/>
                <a:sym typeface="Kulachat Serif Bold"/>
              </a:rPr>
              <a:t>MPU6050 (GND) → ESP32 (GND)</a:t>
            </a:r>
          </a:p>
          <a:p>
            <a:pPr algn="just">
              <a:lnSpc>
                <a:spcPts val="3963"/>
              </a:lnSpc>
            </a:pPr>
            <a:r>
              <a:rPr lang="en-US" sz="2831" b="1" spc="198">
                <a:solidFill>
                  <a:srgbClr val="000000"/>
                </a:solidFill>
                <a:latin typeface="Kulachat Serif Bold"/>
                <a:ea typeface="Kulachat Serif Bold"/>
                <a:cs typeface="Kulachat Serif Bold"/>
                <a:sym typeface="Kulachat Serif Bold"/>
              </a:rPr>
              <a:t>MPU6050 (SDA) → ESP32 (GPIO 21)</a:t>
            </a:r>
          </a:p>
          <a:p>
            <a:pPr algn="just">
              <a:lnSpc>
                <a:spcPts val="3963"/>
              </a:lnSpc>
            </a:pPr>
            <a:r>
              <a:rPr lang="en-US" sz="2831" b="1" spc="198">
                <a:solidFill>
                  <a:srgbClr val="000000"/>
                </a:solidFill>
                <a:latin typeface="Kulachat Serif Bold"/>
                <a:ea typeface="Kulachat Serif Bold"/>
                <a:cs typeface="Kulachat Serif Bold"/>
                <a:sym typeface="Kulachat Serif Bold"/>
              </a:rPr>
              <a:t>MPU6050 (SCL) → ESP32 (GPIO 22)</a:t>
            </a:r>
          </a:p>
          <a:p>
            <a:pPr algn="just">
              <a:lnSpc>
                <a:spcPts val="3963"/>
              </a:lnSpc>
            </a:pPr>
            <a:r>
              <a:rPr lang="en-US" sz="2831" b="1" spc="198">
                <a:solidFill>
                  <a:srgbClr val="000000"/>
                </a:solidFill>
                <a:latin typeface="Kulachat Serif Bold"/>
                <a:ea typeface="Kulachat Serif Bold"/>
                <a:cs typeface="Kulachat Serif Bold"/>
                <a:sym typeface="Kulachat Serif Bold"/>
              </a:rPr>
              <a:t>MPU6050 (INT) → ESP32 (GPIO 15): (Optional) Interrupt pin to alert the CPU of motion events.</a:t>
            </a:r>
          </a:p>
          <a:p>
            <a:pPr algn="l">
              <a:lnSpc>
                <a:spcPts val="3468"/>
              </a:lnSpc>
              <a:spcBef>
                <a:spcPct val="0"/>
              </a:spcBef>
            </a:pPr>
            <a:endParaRPr lang="en-US" sz="2831" b="1" spc="198">
              <a:solidFill>
                <a:srgbClr val="000000"/>
              </a:solidFill>
              <a:latin typeface="Kulachat Serif Bold"/>
              <a:ea typeface="Kulachat Serif Bold"/>
              <a:cs typeface="Kulachat Serif Bold"/>
              <a:sym typeface="Kulachat Serif Bold"/>
            </a:endParaRPr>
          </a:p>
        </p:txBody>
      </p:sp>
      <p:sp>
        <p:nvSpPr>
          <p:cNvPr id="11" name="TextBox 11"/>
          <p:cNvSpPr txBox="1"/>
          <p:nvPr/>
        </p:nvSpPr>
        <p:spPr>
          <a:xfrm>
            <a:off x="7939613" y="1155543"/>
            <a:ext cx="2511862" cy="537845"/>
          </a:xfrm>
          <a:prstGeom prst="rect">
            <a:avLst/>
          </a:prstGeom>
        </p:spPr>
        <p:txBody>
          <a:bodyPr lIns="0" tIns="0" rIns="0" bIns="0" rtlCol="0" anchor="t">
            <a:spAutoFit/>
          </a:bodyPr>
          <a:lstStyle/>
          <a:p>
            <a:pPr algn="ctr">
              <a:lnSpc>
                <a:spcPts val="4480"/>
              </a:lnSpc>
              <a:spcBef>
                <a:spcPct val="0"/>
              </a:spcBef>
            </a:pPr>
            <a:r>
              <a:rPr lang="en-US" sz="3200" b="1" spc="224">
                <a:solidFill>
                  <a:srgbClr val="000000"/>
                </a:solidFill>
                <a:latin typeface="Kulachat Serif Bold"/>
                <a:ea typeface="Kulachat Serif Bold"/>
                <a:cs typeface="Kulachat Serif Bold"/>
                <a:sym typeface="Kulachat Serif Bold"/>
              </a:rPr>
              <a:t>Connections</a:t>
            </a:r>
          </a:p>
        </p:txBody>
      </p:sp>
      <p:sp>
        <p:nvSpPr>
          <p:cNvPr id="12" name="Freeform 12"/>
          <p:cNvSpPr/>
          <p:nvPr/>
        </p:nvSpPr>
        <p:spPr>
          <a:xfrm>
            <a:off x="209125" y="6077526"/>
            <a:ext cx="5013754" cy="4280749"/>
          </a:xfrm>
          <a:custGeom>
            <a:avLst/>
            <a:gdLst/>
            <a:ahLst/>
            <a:cxnLst/>
            <a:rect l="l" t="t" r="r" b="b"/>
            <a:pathLst>
              <a:path w="5013754" h="4280749">
                <a:moveTo>
                  <a:pt x="0" y="0"/>
                </a:moveTo>
                <a:lnTo>
                  <a:pt x="5013754" y="0"/>
                </a:lnTo>
                <a:lnTo>
                  <a:pt x="5013754" y="4280749"/>
                </a:lnTo>
                <a:lnTo>
                  <a:pt x="0" y="4280749"/>
                </a:lnTo>
                <a:lnTo>
                  <a:pt x="0" y="0"/>
                </a:lnTo>
                <a:close/>
              </a:path>
            </a:pathLst>
          </a:custGeom>
          <a:blipFill>
            <a:blip r:embed="rId7"/>
            <a:stretch>
              <a:fillRect/>
            </a:stretch>
          </a:blipFill>
        </p:spPr>
        <p:txBody>
          <a:bodyPr/>
          <a:lstStyle/>
          <a:p>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11" r="-111"/>
            </a:stretch>
          </a:blipFill>
        </p:spPr>
        <p:txBody>
          <a:bodyPr/>
          <a:lstStyle/>
          <a:p>
            <a:endParaRPr lang="ar-EG"/>
          </a:p>
        </p:txBody>
      </p:sp>
      <p:sp>
        <p:nvSpPr>
          <p:cNvPr id="3" name="Freeform 3"/>
          <p:cNvSpPr/>
          <p:nvPr/>
        </p:nvSpPr>
        <p:spPr>
          <a:xfrm>
            <a:off x="15171232" y="-73857"/>
            <a:ext cx="3116768" cy="2205114"/>
          </a:xfrm>
          <a:custGeom>
            <a:avLst/>
            <a:gdLst/>
            <a:ahLst/>
            <a:cxnLst/>
            <a:rect l="l" t="t" r="r" b="b"/>
            <a:pathLst>
              <a:path w="3116768" h="2205114">
                <a:moveTo>
                  <a:pt x="0" y="0"/>
                </a:moveTo>
                <a:lnTo>
                  <a:pt x="3116768" y="0"/>
                </a:lnTo>
                <a:lnTo>
                  <a:pt x="3116768" y="2205114"/>
                </a:lnTo>
                <a:lnTo>
                  <a:pt x="0" y="2205114"/>
                </a:lnTo>
                <a:lnTo>
                  <a:pt x="0" y="0"/>
                </a:lnTo>
                <a:close/>
              </a:path>
            </a:pathLst>
          </a:custGeom>
          <a:blipFill>
            <a:blip r:embed="rId3"/>
            <a:stretch>
              <a:fillRect/>
            </a:stretch>
          </a:blipFill>
        </p:spPr>
        <p:txBody>
          <a:bodyPr/>
          <a:lstStyle/>
          <a:p>
            <a:endParaRPr lang="ar-EG"/>
          </a:p>
        </p:txBody>
      </p:sp>
      <p:sp>
        <p:nvSpPr>
          <p:cNvPr id="4" name="Freeform 4"/>
          <p:cNvSpPr/>
          <p:nvPr/>
        </p:nvSpPr>
        <p:spPr>
          <a:xfrm>
            <a:off x="352647" y="0"/>
            <a:ext cx="2154682" cy="2162792"/>
          </a:xfrm>
          <a:custGeom>
            <a:avLst/>
            <a:gdLst/>
            <a:ahLst/>
            <a:cxnLst/>
            <a:rect l="l" t="t" r="r" b="b"/>
            <a:pathLst>
              <a:path w="2154682" h="2162792">
                <a:moveTo>
                  <a:pt x="0" y="0"/>
                </a:moveTo>
                <a:lnTo>
                  <a:pt x="2154682" y="0"/>
                </a:lnTo>
                <a:lnTo>
                  <a:pt x="2154682" y="2162792"/>
                </a:lnTo>
                <a:lnTo>
                  <a:pt x="0" y="2162792"/>
                </a:lnTo>
                <a:lnTo>
                  <a:pt x="0" y="0"/>
                </a:lnTo>
                <a:close/>
              </a:path>
            </a:pathLst>
          </a:custGeom>
          <a:blipFill>
            <a:blip r:embed="rId4"/>
            <a:stretch>
              <a:fillRect/>
            </a:stretch>
          </a:blipFill>
        </p:spPr>
        <p:txBody>
          <a:bodyPr/>
          <a:lstStyle/>
          <a:p>
            <a:endParaRPr lang="ar-EG"/>
          </a:p>
        </p:txBody>
      </p:sp>
      <p:grpSp>
        <p:nvGrpSpPr>
          <p:cNvPr id="5" name="Group 5"/>
          <p:cNvGrpSpPr/>
          <p:nvPr/>
        </p:nvGrpSpPr>
        <p:grpSpPr>
          <a:xfrm>
            <a:off x="5454196" y="1797882"/>
            <a:ext cx="11675470" cy="5166110"/>
            <a:chOff x="0" y="0"/>
            <a:chExt cx="3075021" cy="1360622"/>
          </a:xfrm>
        </p:grpSpPr>
        <p:sp>
          <p:nvSpPr>
            <p:cNvPr id="6" name="Freeform 6"/>
            <p:cNvSpPr/>
            <p:nvPr/>
          </p:nvSpPr>
          <p:spPr>
            <a:xfrm>
              <a:off x="0" y="0"/>
              <a:ext cx="3075021" cy="1360622"/>
            </a:xfrm>
            <a:custGeom>
              <a:avLst/>
              <a:gdLst/>
              <a:ahLst/>
              <a:cxnLst/>
              <a:rect l="l" t="t" r="r" b="b"/>
              <a:pathLst>
                <a:path w="3075021" h="1360622">
                  <a:moveTo>
                    <a:pt x="33818" y="0"/>
                  </a:moveTo>
                  <a:lnTo>
                    <a:pt x="3041203" y="0"/>
                  </a:lnTo>
                  <a:cubicBezTo>
                    <a:pt x="3059880" y="0"/>
                    <a:pt x="3075021" y="15141"/>
                    <a:pt x="3075021" y="33818"/>
                  </a:cubicBezTo>
                  <a:lnTo>
                    <a:pt x="3075021" y="1326804"/>
                  </a:lnTo>
                  <a:cubicBezTo>
                    <a:pt x="3075021" y="1345481"/>
                    <a:pt x="3059880" y="1360622"/>
                    <a:pt x="3041203" y="1360622"/>
                  </a:cubicBezTo>
                  <a:lnTo>
                    <a:pt x="33818" y="1360622"/>
                  </a:lnTo>
                  <a:cubicBezTo>
                    <a:pt x="24849" y="1360622"/>
                    <a:pt x="16247" y="1357059"/>
                    <a:pt x="9905" y="1350717"/>
                  </a:cubicBezTo>
                  <a:cubicBezTo>
                    <a:pt x="3563" y="1344375"/>
                    <a:pt x="0" y="1335773"/>
                    <a:pt x="0" y="1326804"/>
                  </a:cubicBezTo>
                  <a:lnTo>
                    <a:pt x="0" y="33818"/>
                  </a:lnTo>
                  <a:cubicBezTo>
                    <a:pt x="0" y="24849"/>
                    <a:pt x="3563" y="16247"/>
                    <a:pt x="9905" y="9905"/>
                  </a:cubicBezTo>
                  <a:cubicBezTo>
                    <a:pt x="16247" y="3563"/>
                    <a:pt x="24849" y="0"/>
                    <a:pt x="33818"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7" name="TextBox 7"/>
            <p:cNvSpPr txBox="1"/>
            <p:nvPr/>
          </p:nvSpPr>
          <p:spPr>
            <a:xfrm>
              <a:off x="0" y="-38100"/>
              <a:ext cx="3075021" cy="1398722"/>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10695099" flipH="1">
            <a:off x="3712566" y="4531054"/>
            <a:ext cx="2581450" cy="2488152"/>
          </a:xfrm>
          <a:custGeom>
            <a:avLst/>
            <a:gdLst/>
            <a:ahLst/>
            <a:cxnLst/>
            <a:rect l="l" t="t" r="r" b="b"/>
            <a:pathLst>
              <a:path w="2581450" h="2488152">
                <a:moveTo>
                  <a:pt x="2581450" y="0"/>
                </a:moveTo>
                <a:lnTo>
                  <a:pt x="0" y="0"/>
                </a:lnTo>
                <a:lnTo>
                  <a:pt x="0" y="2488152"/>
                </a:lnTo>
                <a:lnTo>
                  <a:pt x="2581450" y="2488152"/>
                </a:lnTo>
                <a:lnTo>
                  <a:pt x="2581450"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9" name="Freeform 9"/>
          <p:cNvSpPr/>
          <p:nvPr/>
        </p:nvSpPr>
        <p:spPr>
          <a:xfrm rot="4749437" flipH="1">
            <a:off x="14589564" y="5401134"/>
            <a:ext cx="2581450" cy="2488152"/>
          </a:xfrm>
          <a:custGeom>
            <a:avLst/>
            <a:gdLst/>
            <a:ahLst/>
            <a:cxnLst/>
            <a:rect l="l" t="t" r="r" b="b"/>
            <a:pathLst>
              <a:path w="2581450" h="2488152">
                <a:moveTo>
                  <a:pt x="2581450" y="0"/>
                </a:moveTo>
                <a:lnTo>
                  <a:pt x="0" y="0"/>
                </a:lnTo>
                <a:lnTo>
                  <a:pt x="0" y="2488151"/>
                </a:lnTo>
                <a:lnTo>
                  <a:pt x="2581450" y="2488151"/>
                </a:lnTo>
                <a:lnTo>
                  <a:pt x="2581450"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10" name="TextBox 10"/>
          <p:cNvSpPr txBox="1"/>
          <p:nvPr/>
        </p:nvSpPr>
        <p:spPr>
          <a:xfrm>
            <a:off x="6180334" y="1963367"/>
            <a:ext cx="10949332" cy="5000625"/>
          </a:xfrm>
          <a:prstGeom prst="rect">
            <a:avLst/>
          </a:prstGeom>
        </p:spPr>
        <p:txBody>
          <a:bodyPr lIns="0" tIns="0" rIns="0" bIns="0" rtlCol="0" anchor="t">
            <a:spAutoFit/>
          </a:bodyPr>
          <a:lstStyle/>
          <a:p>
            <a:pPr algn="l">
              <a:lnSpc>
                <a:spcPts val="4480"/>
              </a:lnSpc>
              <a:spcBef>
                <a:spcPct val="0"/>
              </a:spcBef>
            </a:pPr>
            <a:r>
              <a:rPr lang="en-US" sz="3200" b="1" spc="224">
                <a:solidFill>
                  <a:srgbClr val="000000"/>
                </a:solidFill>
                <a:latin typeface="Kulachat Serif Bold"/>
                <a:ea typeface="Kulachat Serif Bold"/>
                <a:cs typeface="Kulachat Serif Bold"/>
                <a:sym typeface="Kulachat Serif Bold"/>
              </a:rPr>
              <a:t>2. TFT Display Connections (SPI Protocol)</a:t>
            </a:r>
          </a:p>
          <a:p>
            <a:pPr algn="l">
              <a:lnSpc>
                <a:spcPts val="3919"/>
              </a:lnSpc>
              <a:spcBef>
                <a:spcPct val="0"/>
              </a:spcBef>
            </a:pPr>
            <a:r>
              <a:rPr lang="en-US" sz="2799" b="1" spc="195">
                <a:solidFill>
                  <a:srgbClr val="000000"/>
                </a:solidFill>
                <a:latin typeface="Kulachat Serif Bold"/>
                <a:ea typeface="Kulachat Serif Bold"/>
                <a:cs typeface="Kulachat Serif Bold"/>
                <a:sym typeface="Kulachat Serif Bold"/>
              </a:rPr>
              <a:t>The SPI (Serial Peripheral Interface) protocol is used for high-speed data transfer to the display.</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tft: SPI MOSI (GPIO23)</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tft: SPI SCLK (GPIO18)</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tft: Power (3.3V)</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esp32 → tft: Ground (GND)</a:t>
            </a:r>
          </a:p>
          <a:p>
            <a:pPr algn="l">
              <a:lnSpc>
                <a:spcPts val="3919"/>
              </a:lnSpc>
              <a:spcBef>
                <a:spcPct val="0"/>
              </a:spcBef>
            </a:pPr>
            <a:r>
              <a:rPr lang="en-US" sz="2799" b="1" spc="195">
                <a:solidFill>
                  <a:srgbClr val="000000"/>
                </a:solidFill>
                <a:latin typeface="Kulachat Serif Bold"/>
                <a:ea typeface="Kulachat Serif Bold"/>
                <a:cs typeface="Kulachat Serif Bold"/>
                <a:sym typeface="Kulachat Serif Bold"/>
              </a:rPr>
              <a:t> Control Pin</a:t>
            </a:r>
          </a:p>
          <a:p>
            <a:pPr marL="604519" lvl="1" indent="-302260" algn="l">
              <a:lnSpc>
                <a:spcPts val="3919"/>
              </a:lnSpc>
              <a:spcBef>
                <a:spcPct val="0"/>
              </a:spcBef>
              <a:buFont typeface="Arial"/>
              <a:buChar char="•"/>
            </a:pPr>
            <a:r>
              <a:rPr lang="en-US" sz="2799" b="1" spc="195">
                <a:solidFill>
                  <a:srgbClr val="000000"/>
                </a:solidFill>
                <a:latin typeface="Kulachat Serif Bold"/>
                <a:ea typeface="Kulachat Serif Bold"/>
                <a:cs typeface="Kulachat Serif Bold"/>
                <a:sym typeface="Kulachat Serif Bold"/>
              </a:rPr>
              <a:t>esp32 $\rightarrow$ tft: Chip Select (CS) = GPIO5</a:t>
            </a:r>
          </a:p>
          <a:p>
            <a:pPr algn="l">
              <a:lnSpc>
                <a:spcPts val="3919"/>
              </a:lnSpc>
              <a:spcBef>
                <a:spcPct val="0"/>
              </a:spcBef>
            </a:pPr>
            <a:endParaRPr lang="en-US" sz="2799" b="1" spc="195">
              <a:solidFill>
                <a:srgbClr val="000000"/>
              </a:solidFill>
              <a:latin typeface="Kulachat Serif Bold"/>
              <a:ea typeface="Kulachat Serif Bold"/>
              <a:cs typeface="Kulachat Serif Bold"/>
              <a:sym typeface="Kulachat Serif Bold"/>
            </a:endParaRPr>
          </a:p>
        </p:txBody>
      </p:sp>
      <p:sp>
        <p:nvSpPr>
          <p:cNvPr id="11" name="Freeform 11"/>
          <p:cNvSpPr/>
          <p:nvPr/>
        </p:nvSpPr>
        <p:spPr>
          <a:xfrm>
            <a:off x="7888069" y="-73857"/>
            <a:ext cx="2408774" cy="1212693"/>
          </a:xfrm>
          <a:custGeom>
            <a:avLst/>
            <a:gdLst/>
            <a:ahLst/>
            <a:cxnLst/>
            <a:rect l="l" t="t" r="r" b="b"/>
            <a:pathLst>
              <a:path w="2408774" h="1212693">
                <a:moveTo>
                  <a:pt x="0" y="0"/>
                </a:moveTo>
                <a:lnTo>
                  <a:pt x="2408774" y="0"/>
                </a:lnTo>
                <a:lnTo>
                  <a:pt x="2408774" y="1212693"/>
                </a:lnTo>
                <a:lnTo>
                  <a:pt x="0" y="1212693"/>
                </a:lnTo>
                <a:lnTo>
                  <a:pt x="0" y="0"/>
                </a:lnTo>
                <a:close/>
              </a:path>
            </a:pathLst>
          </a:custGeom>
          <a:blipFill>
            <a:blip r:embed="rId7"/>
            <a:stretch>
              <a:fillRect/>
            </a:stretch>
          </a:blipFill>
        </p:spPr>
        <p:txBody>
          <a:bodyPr/>
          <a:lstStyle/>
          <a:p>
            <a:endParaRPr lang="ar-EG"/>
          </a:p>
        </p:txBody>
      </p:sp>
      <p:sp>
        <p:nvSpPr>
          <p:cNvPr id="12" name="TextBox 12"/>
          <p:cNvSpPr txBox="1"/>
          <p:nvPr/>
        </p:nvSpPr>
        <p:spPr>
          <a:xfrm>
            <a:off x="7888069" y="1081686"/>
            <a:ext cx="2511862" cy="537845"/>
          </a:xfrm>
          <a:prstGeom prst="rect">
            <a:avLst/>
          </a:prstGeom>
        </p:spPr>
        <p:txBody>
          <a:bodyPr lIns="0" tIns="0" rIns="0" bIns="0" rtlCol="0" anchor="t">
            <a:spAutoFit/>
          </a:bodyPr>
          <a:lstStyle/>
          <a:p>
            <a:pPr algn="ctr">
              <a:lnSpc>
                <a:spcPts val="4480"/>
              </a:lnSpc>
              <a:spcBef>
                <a:spcPct val="0"/>
              </a:spcBef>
            </a:pPr>
            <a:r>
              <a:rPr lang="en-US" sz="3200" b="1" spc="224">
                <a:solidFill>
                  <a:srgbClr val="000000"/>
                </a:solidFill>
                <a:latin typeface="Kulachat Serif Bold"/>
                <a:ea typeface="Kulachat Serif Bold"/>
                <a:cs typeface="Kulachat Serif Bold"/>
                <a:sym typeface="Kulachat Serif Bold"/>
              </a:rPr>
              <a:t>Connections</a:t>
            </a:r>
          </a:p>
        </p:txBody>
      </p:sp>
      <p:sp>
        <p:nvSpPr>
          <p:cNvPr id="13" name="Freeform 13"/>
          <p:cNvSpPr/>
          <p:nvPr/>
        </p:nvSpPr>
        <p:spPr>
          <a:xfrm>
            <a:off x="352647" y="1273897"/>
            <a:ext cx="5690094" cy="5690094"/>
          </a:xfrm>
          <a:custGeom>
            <a:avLst/>
            <a:gdLst/>
            <a:ahLst/>
            <a:cxnLst/>
            <a:rect l="l" t="t" r="r" b="b"/>
            <a:pathLst>
              <a:path w="5690094" h="5690094">
                <a:moveTo>
                  <a:pt x="0" y="0"/>
                </a:moveTo>
                <a:lnTo>
                  <a:pt x="5690094" y="0"/>
                </a:lnTo>
                <a:lnTo>
                  <a:pt x="5690094" y="5690095"/>
                </a:lnTo>
                <a:lnTo>
                  <a:pt x="0" y="5690095"/>
                </a:lnTo>
                <a:lnTo>
                  <a:pt x="0" y="0"/>
                </a:lnTo>
                <a:close/>
              </a:path>
            </a:pathLst>
          </a:custGeom>
          <a:blipFill>
            <a:blip r:embed="rId8"/>
            <a:stretch>
              <a:fillRect/>
            </a:stretch>
          </a:blipFill>
        </p:spPr>
        <p:txBody>
          <a:bodyPr/>
          <a:lstStyle/>
          <a:p>
            <a:endParaRPr lang="ar-EG"/>
          </a:p>
        </p:txBody>
      </p:sp>
      <p:grpSp>
        <p:nvGrpSpPr>
          <p:cNvPr id="14" name="Group 14"/>
          <p:cNvGrpSpPr/>
          <p:nvPr/>
        </p:nvGrpSpPr>
        <p:grpSpPr>
          <a:xfrm>
            <a:off x="693802" y="7364042"/>
            <a:ext cx="11112235" cy="2696795"/>
            <a:chOff x="0" y="0"/>
            <a:chExt cx="2926679" cy="710267"/>
          </a:xfrm>
        </p:grpSpPr>
        <p:sp>
          <p:nvSpPr>
            <p:cNvPr id="15" name="Freeform 15"/>
            <p:cNvSpPr/>
            <p:nvPr/>
          </p:nvSpPr>
          <p:spPr>
            <a:xfrm>
              <a:off x="0" y="0"/>
              <a:ext cx="2926679" cy="710267"/>
            </a:xfrm>
            <a:custGeom>
              <a:avLst/>
              <a:gdLst/>
              <a:ahLst/>
              <a:cxnLst/>
              <a:rect l="l" t="t" r="r" b="b"/>
              <a:pathLst>
                <a:path w="2926679" h="710267">
                  <a:moveTo>
                    <a:pt x="35532" y="0"/>
                  </a:moveTo>
                  <a:lnTo>
                    <a:pt x="2891147" y="0"/>
                  </a:lnTo>
                  <a:cubicBezTo>
                    <a:pt x="2910771" y="0"/>
                    <a:pt x="2926679" y="15908"/>
                    <a:pt x="2926679" y="35532"/>
                  </a:cubicBezTo>
                  <a:lnTo>
                    <a:pt x="2926679" y="674735"/>
                  </a:lnTo>
                  <a:cubicBezTo>
                    <a:pt x="2926679" y="684159"/>
                    <a:pt x="2922936" y="693196"/>
                    <a:pt x="2916272" y="699860"/>
                  </a:cubicBezTo>
                  <a:cubicBezTo>
                    <a:pt x="2909609" y="706523"/>
                    <a:pt x="2900571" y="710267"/>
                    <a:pt x="2891147" y="710267"/>
                  </a:cubicBezTo>
                  <a:lnTo>
                    <a:pt x="35532" y="710267"/>
                  </a:lnTo>
                  <a:cubicBezTo>
                    <a:pt x="26108" y="710267"/>
                    <a:pt x="17071" y="706523"/>
                    <a:pt x="10407" y="699860"/>
                  </a:cubicBezTo>
                  <a:cubicBezTo>
                    <a:pt x="3744" y="693196"/>
                    <a:pt x="0" y="684159"/>
                    <a:pt x="0" y="674735"/>
                  </a:cubicBezTo>
                  <a:lnTo>
                    <a:pt x="0" y="35532"/>
                  </a:lnTo>
                  <a:cubicBezTo>
                    <a:pt x="0" y="15908"/>
                    <a:pt x="15908" y="0"/>
                    <a:pt x="35532" y="0"/>
                  </a:cubicBezTo>
                  <a:close/>
                </a:path>
              </a:pathLst>
            </a:custGeom>
            <a:gradFill rotWithShape="1">
              <a:gsLst>
                <a:gs pos="0">
                  <a:srgbClr val="DCDCDC">
                    <a:alpha val="100000"/>
                  </a:srgbClr>
                </a:gs>
                <a:gs pos="100000">
                  <a:srgbClr val="B9BBBD">
                    <a:alpha val="100000"/>
                  </a:srgbClr>
                </a:gs>
              </a:gsLst>
              <a:lin ang="0"/>
            </a:gradFill>
          </p:spPr>
          <p:txBody>
            <a:bodyPr/>
            <a:lstStyle/>
            <a:p>
              <a:endParaRPr lang="ar-EG"/>
            </a:p>
          </p:txBody>
        </p:sp>
        <p:sp>
          <p:nvSpPr>
            <p:cNvPr id="16" name="TextBox 16"/>
            <p:cNvSpPr txBox="1"/>
            <p:nvPr/>
          </p:nvSpPr>
          <p:spPr>
            <a:xfrm>
              <a:off x="0" y="-38100"/>
              <a:ext cx="2926679" cy="748367"/>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rot="7114700" flipH="1">
            <a:off x="11414962" y="7610628"/>
            <a:ext cx="2581450" cy="2488152"/>
          </a:xfrm>
          <a:custGeom>
            <a:avLst/>
            <a:gdLst/>
            <a:ahLst/>
            <a:cxnLst/>
            <a:rect l="l" t="t" r="r" b="b"/>
            <a:pathLst>
              <a:path w="2581450" h="2488152">
                <a:moveTo>
                  <a:pt x="2581449" y="0"/>
                </a:moveTo>
                <a:lnTo>
                  <a:pt x="0" y="0"/>
                </a:lnTo>
                <a:lnTo>
                  <a:pt x="0" y="2488152"/>
                </a:lnTo>
                <a:lnTo>
                  <a:pt x="2581449" y="2488152"/>
                </a:lnTo>
                <a:lnTo>
                  <a:pt x="2581449" y="0"/>
                </a:lnTo>
                <a:close/>
              </a:path>
            </a:pathLst>
          </a:custGeom>
          <a:blipFill>
            <a:blip r:embed="rId5">
              <a:extLst>
                <a:ext uri="{96DAC541-7B7A-43D3-8B79-37D633B846F1}">
                  <asvg:svgBlip xmlns:asvg="http://schemas.microsoft.com/office/drawing/2016/SVG/main" r:embed="rId6"/>
                </a:ext>
              </a:extLst>
            </a:blip>
            <a:stretch>
              <a:fillRect r="-73494"/>
            </a:stretch>
          </a:blipFill>
        </p:spPr>
        <p:txBody>
          <a:bodyPr/>
          <a:lstStyle/>
          <a:p>
            <a:endParaRPr lang="ar-EG"/>
          </a:p>
        </p:txBody>
      </p:sp>
      <p:sp>
        <p:nvSpPr>
          <p:cNvPr id="18" name="TextBox 18"/>
          <p:cNvSpPr txBox="1"/>
          <p:nvPr/>
        </p:nvSpPr>
        <p:spPr>
          <a:xfrm>
            <a:off x="856705" y="7564067"/>
            <a:ext cx="10949332" cy="2524125"/>
          </a:xfrm>
          <a:prstGeom prst="rect">
            <a:avLst/>
          </a:prstGeom>
        </p:spPr>
        <p:txBody>
          <a:bodyPr lIns="0" tIns="0" rIns="0" bIns="0" rtlCol="0" anchor="t">
            <a:spAutoFit/>
          </a:bodyPr>
          <a:lstStyle/>
          <a:p>
            <a:pPr algn="l">
              <a:lnSpc>
                <a:spcPts val="4480"/>
              </a:lnSpc>
              <a:spcBef>
                <a:spcPct val="0"/>
              </a:spcBef>
            </a:pPr>
            <a:r>
              <a:rPr lang="en-US" sz="3200" b="1" spc="224">
                <a:solidFill>
                  <a:srgbClr val="000000"/>
                </a:solidFill>
                <a:latin typeface="Kulachat Serif Bold"/>
                <a:ea typeface="Kulachat Serif Bold"/>
                <a:cs typeface="Kulachat Serif Bold"/>
                <a:sym typeface="Kulachat Serif Bold"/>
              </a:rPr>
              <a:t>TFT 240×240 Display</a:t>
            </a:r>
          </a:p>
          <a:p>
            <a:pPr marL="604519" lvl="1" indent="-302260" algn="l">
              <a:lnSpc>
                <a:spcPts val="3919"/>
              </a:lnSpc>
              <a:buFont typeface="Arial"/>
              <a:buChar char="•"/>
            </a:pPr>
            <a:r>
              <a:rPr lang="en-US" sz="2799" b="1" spc="195">
                <a:solidFill>
                  <a:srgbClr val="000000"/>
                </a:solidFill>
                <a:latin typeface="Kulachat Serif Bold"/>
                <a:ea typeface="Kulachat Serif Bold"/>
                <a:cs typeface="Kulachat Serif Bold"/>
                <a:sym typeface="Kulachat Serif Bold"/>
              </a:rPr>
              <a:t>SPI display. Connect MOSI, SCLK, CS, DC, RST. Drive with ILI9xxx libraries. Keep SPI lines short and shielded in wearables.</a:t>
            </a:r>
          </a:p>
          <a:p>
            <a:pPr algn="l">
              <a:lnSpc>
                <a:spcPts val="3919"/>
              </a:lnSpc>
              <a:spcBef>
                <a:spcPct val="0"/>
              </a:spcBef>
            </a:pPr>
            <a:endParaRPr lang="en-US" sz="2799" b="1" spc="195">
              <a:solidFill>
                <a:srgbClr val="000000"/>
              </a:solidFill>
              <a:latin typeface="Kulachat Serif Bold"/>
              <a:ea typeface="Kulachat Serif Bold"/>
              <a:cs typeface="Kulachat Serif Bold"/>
              <a:sym typeface="Kulachat Serif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1368</Words>
  <Application>Microsoft Office PowerPoint</Application>
  <PresentationFormat>Custom</PresentationFormat>
  <Paragraphs>155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Kulachat Serif Light</vt:lpstr>
      <vt:lpstr>Poppins</vt:lpstr>
      <vt:lpstr>Calibri</vt:lpstr>
      <vt:lpstr>Kulachat Serif Bold</vt:lpstr>
      <vt:lpstr>Aileron</vt:lpstr>
      <vt:lpstr>Arial</vt:lpstr>
      <vt:lpstr>Atkinson Hyperlegible Bold</vt:lpstr>
      <vt:lpstr>XB Tabriz Bold</vt:lpstr>
      <vt:lpstr>Kulachat Serif</vt:lpstr>
      <vt:lpstr>Cantata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Watch</dc:title>
  <dc:creator>noura maher</dc:creator>
  <cp:lastModifiedBy>noura maher</cp:lastModifiedBy>
  <cp:revision>2</cp:revision>
  <dcterms:created xsi:type="dcterms:W3CDTF">2006-08-16T00:00:00Z</dcterms:created>
  <dcterms:modified xsi:type="dcterms:W3CDTF">2026-01-29T22:44:33Z</dcterms:modified>
  <dc:identifier>DAG6Ic_zzK0</dc:identifier>
</cp:coreProperties>
</file>